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erverZoom="100000" strictFirstAndLastChars="0" saveSubsetFonts="1" autoCompressPictures="0">
  <p:sldMasterIdLst>
    <p:sldMasterId id="2147483648" r:id="rId1"/>
  </p:sldMasterIdLst>
  <p:notesMasterIdLst>
    <p:notesMasterId r:id="rId13"/>
  </p:notesMasterIdLst>
  <p:sldIdLst>
    <p:sldId id="264" r:id="rId2"/>
    <p:sldId id="265" r:id="rId3"/>
    <p:sldId id="262" r:id="rId4"/>
    <p:sldId id="263" r:id="rId5"/>
    <p:sldId id="266" r:id="rId6"/>
    <p:sldId id="267" r:id="rId7"/>
    <p:sldId id="268" r:id="rId8"/>
    <p:sldId id="269" r:id="rId9"/>
    <p:sldId id="270" r:id="rId10"/>
    <p:sldId id="271" r:id="rId11"/>
    <p:sldId id="272" r:id="rId12"/>
  </p:sldIdLst>
  <p:sldSz cx="9144000" cy="6858000" type="screen4x3"/>
  <p:notesSz cx="6858000" cy="9144000"/>
  <p:defaultTextStyle>
    <a:defPPr>
      <a:defRPr lang="en-US"/>
    </a:defPPr>
    <a:lvl1pPr algn="l" defTabSz="457200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1pPr>
    <a:lvl2pPr algn="l" defTabSz="457200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2pPr>
    <a:lvl3pPr algn="l" defTabSz="457200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3pPr>
    <a:lvl4pPr algn="l" defTabSz="457200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4pPr>
    <a:lvl5pPr algn="l" defTabSz="457200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5pPr>
    <a:lvl6pPr marL="22860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6pPr>
    <a:lvl7pPr marL="27432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7pPr>
    <a:lvl8pPr marL="32004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8pPr>
    <a:lvl9pPr marL="3657600" algn="l" defTabSz="914400" rtl="0" eaLnBrk="1" latinLnBrk="0" hangingPunct="1">
      <a:defRPr kern="1200">
        <a:solidFill>
          <a:srgbClr val="000000"/>
        </a:solidFill>
        <a:latin typeface="Calibri" panose="020F0502020204030204" pitchFamily="34" charset="0"/>
        <a:ea typeface="Calibri" panose="020F0502020204030204" pitchFamily="34" charset="0"/>
        <a:cs typeface="Calibri" panose="020F0502020204030204" pitchFamily="34" charset="0"/>
        <a:sym typeface="Calibri" panose="020F050202020403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3977"/>
    <p:restoredTop sz="94643"/>
  </p:normalViewPr>
  <p:slideViewPr>
    <p:cSldViewPr>
      <p:cViewPr varScale="1">
        <p:scale>
          <a:sx n="105" d="100"/>
          <a:sy n="105" d="100"/>
        </p:scale>
        <p:origin x="2056" y="1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>
            <a:extLst>
              <a:ext uri="{FF2B5EF4-FFF2-40B4-BE49-F238E27FC236}">
                <a16:creationId xmlns:a16="http://schemas.microsoft.com/office/drawing/2014/main" id="{3CD5BFAB-A9C4-514F-935C-6F2522E0CE57}"/>
              </a:ext>
            </a:extLst>
          </p:cNvPr>
          <p:cNvSpPr>
            <a:spLocks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050" name="Rectangle 2">
            <a:extLst>
              <a:ext uri="{FF2B5EF4-FFF2-40B4-BE49-F238E27FC236}">
                <a16:creationId xmlns:a16="http://schemas.microsoft.com/office/drawing/2014/main" id="{01CEEB8A-3081-CB42-B990-F52379AC4357}"/>
              </a:ext>
            </a:extLst>
          </p:cNvPr>
          <p:cNvSpPr>
            <a:spLocks/>
          </p:cNvSpPr>
          <p:nvPr>
            <p:ph type="body" sz="quarter" idx="1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rgbClr val="000000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Helvetica Neue" panose="02000503000000020004" pitchFamily="2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Helvetica Neue" panose="02000503000000020004" pitchFamily="2" charset="0"/>
              </a:rPr>
              <a:t>Second level</a:t>
            </a:r>
          </a:p>
          <a:p>
            <a:pPr lvl="2"/>
            <a:r>
              <a:rPr lang="en-US" altLang="en-US">
                <a:sym typeface="Helvetica Neue" panose="02000503000000020004" pitchFamily="2" charset="0"/>
              </a:rPr>
              <a:t>Third level</a:t>
            </a:r>
          </a:p>
          <a:p>
            <a:pPr lvl="3"/>
            <a:r>
              <a:rPr lang="en-US" altLang="en-US">
                <a:sym typeface="Helvetica Neue" panose="02000503000000020004" pitchFamily="2" charset="0"/>
              </a:rPr>
              <a:t>Fourth level</a:t>
            </a:r>
          </a:p>
          <a:p>
            <a:pPr lvl="4"/>
            <a:r>
              <a:rPr lang="en-US" altLang="en-US">
                <a:sym typeface="Helvetica Neue" panose="02000503000000020004" pitchFamily="2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1pPr>
    <a:lvl2pPr indent="2286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2pPr>
    <a:lvl3pPr indent="4572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3pPr>
    <a:lvl4pPr indent="6858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4pPr>
    <a:lvl5pPr indent="914400" algn="l" rtl="0" fontAlgn="base" hangingPunct="0">
      <a:spcBef>
        <a:spcPct val="0"/>
      </a:spcBef>
      <a:spcAft>
        <a:spcPct val="0"/>
      </a:spcAft>
      <a:defRPr kern="1200">
        <a:solidFill>
          <a:srgbClr val="000000"/>
        </a:solidFill>
        <a:latin typeface="Helvetica Neue" panose="02000503000000020004" pitchFamily="2" charset="0"/>
        <a:ea typeface="Helvetica Neue" panose="02000503000000020004" pitchFamily="2" charset="0"/>
        <a:cs typeface="Helvetica Neue" panose="02000503000000020004" pitchFamily="2" charset="0"/>
        <a:sym typeface="Helvetica Neue" panose="02000503000000020004" pitchFamily="2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1CFE67-F36B-8C48-AA70-A31F201D56A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F5821F2-7E65-734B-ABF4-9A96147206B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729CFB6-1992-4349-B8A6-527F7B7E3B29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F303491A-2E79-D940-A541-17BBCFCD9CC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8155195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95E622-06E1-2C4C-8C0A-5C3156CAD3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49695FB-834A-254F-A03B-974EA8F781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CA83BD8-3182-F140-AF2F-4EDBB23CA8C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B6C01CD-363F-E54F-862A-EB5818383D7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45036956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34B306-0F26-7A4C-ADCF-8D3F94FB1E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629400" y="90488"/>
            <a:ext cx="2057400" cy="6767512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B88250E-5041-5549-A9CA-E7AF9BB048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57200" y="90488"/>
            <a:ext cx="6019800" cy="676751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926249-B306-5E41-A290-19858C67BA0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2AA66E0-EFBA-6143-82DE-8AC3A87B573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0758100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408F2D-8250-BD4B-A698-19EA15B739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C4B064-039C-5E43-99FE-8157150F7C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F1A8AD-7F0A-F245-B198-DBB1F3C6A6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C62519D4-A760-3345-9457-8EA34102777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83868539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76917-2265-0940-BBD3-7C5F9E233F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BF3B02-700D-F447-A662-9578A012CB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62DDFF9-FD1B-8B48-8EC8-8D08670E523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19DE5F1-4602-0F4B-A495-7F5875625B9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09742280"/>
      </p:ext>
    </p:extLst>
  </p:cSld>
  <p:clrMapOvr>
    <a:masterClrMapping/>
  </p:clrMapOvr>
  <p:transition spd="slow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E949BD-C071-FC45-B158-34CA1D9C2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BC13B0-8B54-BC48-BCF8-0157B70B540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1CE43AF-4B7F-1B41-AC01-B91D5060078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859E49-8B1C-544D-8115-088E59C8EC4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89343894-99F6-2E42-B830-AE816E0796E3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22913167"/>
      </p:ext>
    </p:extLst>
  </p:cSld>
  <p:clrMapOvr>
    <a:masterClrMapping/>
  </p:clrMapOvr>
  <p:transition spd="slow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4E21-ADD5-8E4B-9DC7-E9BE5ED670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A418E6B-3370-854E-BAB4-1C380FBA9B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007B73D-8287-214A-A8D0-322AD47BF7B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355C079-6EA4-8D4D-81E8-944910ADC66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B0C0309-14F6-0C45-842C-B55AACEFA0E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5D1686F-CF4B-7C49-90F7-465053E0B14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227C3085-CD29-9C46-AA69-824DA5B4E40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4429305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946B2D-9038-4A49-B743-CCA97902E2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21902ED-B74D-C943-AF2B-F82E591C55E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03A983D8-2977-CE4B-9EE1-F960BAC3AC7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8572804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D810470-1B84-434C-B90E-0B2279B87F7D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1C9BC268-7754-D447-9F9B-0673111667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61131667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855242-BF31-6349-8552-5769116C7C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FE0DDE-7D51-3648-8EA5-5AB80C4B82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82472AD-1A3B-2C42-A7FC-C83AFE1B2FB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EF2A43-A865-3745-A657-C93695915E0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E50F4129-8077-6949-970B-AD28365CB98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24203182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F31CE-F9A9-F148-B7CF-5BE0191BB5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6B5F72B-98C2-2140-A7C3-E6393AC52F3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DBF1EE-A536-234A-9A71-1491106563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337F72-47BF-ED4A-8BCA-DFA7BC1833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fld id="{4CA666C2-2DF7-DC4F-A3BC-2F4DF18D6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8023226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>
            <a:extLst>
              <a:ext uri="{FF2B5EF4-FFF2-40B4-BE49-F238E27FC236}">
                <a16:creationId xmlns:a16="http://schemas.microsoft.com/office/drawing/2014/main" id="{8785F7A8-BBAE-A34C-89F5-9B240298033A}"/>
              </a:ext>
            </a:extLst>
          </p:cNvPr>
          <p:cNvSpPr>
            <a:spLocks/>
          </p:cNvSpPr>
          <p:nvPr>
            <p:ph type="title"/>
          </p:nvPr>
        </p:nvSpPr>
        <p:spPr bwMode="auto">
          <a:xfrm>
            <a:off x="457200" y="90488"/>
            <a:ext cx="8229600" cy="1509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title style</a:t>
            </a:r>
          </a:p>
        </p:txBody>
      </p:sp>
      <p:sp>
        <p:nvSpPr>
          <p:cNvPr id="1026" name="Rectangle 2">
            <a:extLst>
              <a:ext uri="{FF2B5EF4-FFF2-40B4-BE49-F238E27FC236}">
                <a16:creationId xmlns:a16="http://schemas.microsoft.com/office/drawing/2014/main" id="{66527913-F3A2-A844-9E92-A5BF5A1E790A}"/>
              </a:ext>
            </a:extLst>
          </p:cNvPr>
          <p:cNvSpPr>
            <a:spLocks/>
          </p:cNvSpPr>
          <p:nvPr>
            <p:ph type="body" idx="1"/>
          </p:nvPr>
        </p:nvSpPr>
        <p:spPr bwMode="auto">
          <a:xfrm>
            <a:off x="457200" y="1600200"/>
            <a:ext cx="8229600" cy="5257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square" lIns="45720" tIns="45720" rIns="4572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>
                <a:sym typeface="Calibri" panose="020F0502020204030204" pitchFamily="34" charset="0"/>
              </a:rPr>
              <a:t>Click to edit Master text styles</a:t>
            </a:r>
          </a:p>
          <a:p>
            <a:pPr lvl="1"/>
            <a:r>
              <a:rPr lang="en-US" altLang="en-US">
                <a:sym typeface="Calibri" panose="020F0502020204030204" pitchFamily="34" charset="0"/>
              </a:rPr>
              <a:t>Second level</a:t>
            </a:r>
          </a:p>
          <a:p>
            <a:pPr lvl="2"/>
            <a:r>
              <a:rPr lang="en-US" altLang="en-US">
                <a:sym typeface="Calibri" panose="020F0502020204030204" pitchFamily="34" charset="0"/>
              </a:rPr>
              <a:t>Third level</a:t>
            </a:r>
          </a:p>
          <a:p>
            <a:pPr lvl="3"/>
            <a:r>
              <a:rPr lang="en-US" altLang="en-US">
                <a:sym typeface="Calibri" panose="020F0502020204030204" pitchFamily="34" charset="0"/>
              </a:rPr>
              <a:t>Fourth level</a:t>
            </a:r>
          </a:p>
          <a:p>
            <a:pPr lvl="4"/>
            <a:r>
              <a:rPr lang="en-US" altLang="en-US">
                <a:sym typeface="Calibri" panose="020F0502020204030204" pitchFamily="34" charset="0"/>
              </a:rPr>
              <a:t>Fifth level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3149755A-DD25-2E4B-90E2-205F3975C1D5}"/>
              </a:ext>
            </a:extLst>
          </p:cNvPr>
          <p:cNvSpPr>
            <a:spLocks/>
          </p:cNvSpPr>
          <p:nvPr>
            <p:ph type="sldNum" sz="quarter" idx="2"/>
          </p:nvPr>
        </p:nvSpPr>
        <p:spPr bwMode="auto">
          <a:xfrm>
            <a:off x="8426450" y="6413500"/>
            <a:ext cx="257175" cy="247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>
                <a:solidFill>
                  <a:srgbClr val="000000"/>
                </a:solidFill>
                <a:prstDash val="solid"/>
                <a:miter lim="400000"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vert="horz" wrap="none" lIns="45720" tIns="45720" rIns="4572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fld id="{2EEB1DBA-9705-C343-8276-2C9CF8F78408}" type="slidenum">
              <a:rPr lang="en-US" altLang="en-US"/>
              <a:pPr/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wipe/>
  </p:transition>
  <p:txStyles>
    <p:titleStyle>
      <a:lvl1pPr algn="ctr" defTabSz="457200" rtl="0" fontAlgn="base" hangingPunct="0">
        <a:spcBef>
          <a:spcPct val="0"/>
        </a:spcBef>
        <a:spcAft>
          <a:spcPct val="0"/>
        </a:spcAft>
        <a:defRPr sz="4400" kern="1200">
          <a:solidFill>
            <a:srgbClr val="000000"/>
          </a:solidFill>
          <a:latin typeface="+mj-lt"/>
          <a:ea typeface="+mj-ea"/>
          <a:cs typeface="+mj-cs"/>
          <a:sym typeface="Calibri" panose="020F0502020204030204" pitchFamily="34" charset="0"/>
        </a:defRPr>
      </a:lvl1pPr>
      <a:lvl2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2pPr>
      <a:lvl3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3pPr>
      <a:lvl4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4pPr>
      <a:lvl5pPr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5pPr>
      <a:lvl6pPr marL="4572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6pPr>
      <a:lvl7pPr marL="9144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7pPr>
      <a:lvl8pPr marL="13716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8pPr>
      <a:lvl9pPr marL="1828800" algn="ctr" defTabSz="457200" rtl="0" fontAlgn="base" hangingPunct="0">
        <a:spcBef>
          <a:spcPct val="0"/>
        </a:spcBef>
        <a:spcAft>
          <a:spcPct val="0"/>
        </a:spcAft>
        <a:defRPr sz="4400">
          <a:solidFill>
            <a:srgbClr val="000000"/>
          </a:solidFill>
          <a:latin typeface="Calibri" panose="020F0502020204030204" pitchFamily="34" charset="0"/>
          <a:ea typeface="Calibri" panose="020F0502020204030204" pitchFamily="34" charset="0"/>
          <a:cs typeface="Calibri" panose="020F0502020204030204" pitchFamily="34" charset="0"/>
          <a:sym typeface="Calibri" panose="020F0502020204030204" pitchFamily="34" charset="0"/>
        </a:defRPr>
      </a:lvl9pPr>
    </p:titleStyle>
    <p:bodyStyle>
      <a:lvl1pPr marL="342900" indent="-342900" algn="l" defTabSz="457200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1pPr>
      <a:lvl2pPr marL="1035050" indent="-577850" algn="l" defTabSz="457200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2pPr>
      <a:lvl3pPr marL="1455738" indent="-541338" algn="l" defTabSz="457200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•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3pPr>
      <a:lvl4pPr marL="2019300" indent="-647700" algn="l" defTabSz="457200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–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4pPr>
      <a:lvl5pPr marL="2551113" indent="-722313" algn="l" defTabSz="457200" rtl="0" fontAlgn="base" hangingPunct="0">
        <a:spcBef>
          <a:spcPts val="700"/>
        </a:spcBef>
        <a:spcAft>
          <a:spcPct val="0"/>
        </a:spcAft>
        <a:buSzPct val="100000"/>
        <a:buFont typeface="Arial" panose="020B0604020202020204" pitchFamily="34" charset="0"/>
        <a:buChar char="»"/>
        <a:defRPr sz="3200" kern="1200">
          <a:solidFill>
            <a:srgbClr val="000000"/>
          </a:solidFill>
          <a:latin typeface="+mn-lt"/>
          <a:ea typeface="+mn-ea"/>
          <a:cs typeface="+mn-cs"/>
          <a:sym typeface="Calibri" panose="020F050202020403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371A32C-DEAF-1A4E-BF35-CA5F8BFF3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9" r="5993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1322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EB63-1C2D-8248-9571-14A3D90A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971800"/>
            <a:ext cx="5410200" cy="1509712"/>
          </a:xfrm>
        </p:spPr>
        <p:txBody>
          <a:bodyPr/>
          <a:lstStyle/>
          <a:p>
            <a:r>
              <a:rPr lang="en-US" sz="6600" dirty="0">
                <a:latin typeface="Gabriola" pitchFamily="82" charset="0"/>
                <a:ea typeface="Baskerville" panose="02020502070401020303" pitchFamily="18" charset="0"/>
              </a:rPr>
              <a:t>Beloved, if God so loved us, we ought also to love one another (1 John 4:11)</a:t>
            </a:r>
            <a:br>
              <a:rPr lang="en-US" sz="6600" dirty="0">
                <a:latin typeface="Gabriola" pitchFamily="82" charset="0"/>
                <a:ea typeface="Baskerville" panose="02020502070401020303" pitchFamily="18" charset="0"/>
              </a:rPr>
            </a:br>
            <a:endParaRPr lang="en-US" sz="6600" dirty="0">
              <a:latin typeface="Gabriola" pitchFamily="82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2799142"/>
      </p:ext>
    </p:extLst>
  </p:cSld>
  <p:clrMapOvr>
    <a:masterClrMapping/>
  </p:clrMapOvr>
  <p:transition spd="slow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28950" y="0"/>
            <a:ext cx="6118093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3025902" y="1839884"/>
            <a:ext cx="6118095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2190134" y="832294"/>
            <a:ext cx="6857999" cy="5192552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Text&#10;&#10;Description automatically generated">
            <a:extLst>
              <a:ext uri="{FF2B5EF4-FFF2-40B4-BE49-F238E27FC236}">
                <a16:creationId xmlns:a16="http://schemas.microsoft.com/office/drawing/2014/main" id="{A371A32C-DEAF-1A4E-BF35-CA5F8BFF3A2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959" r="5993"/>
          <a:stretch/>
        </p:blipFill>
        <p:spPr>
          <a:xfrm>
            <a:off x="342900" y="457200"/>
            <a:ext cx="8458200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756864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3DAD86CA-8235-409B-982B-5E7A033E23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3999" cy="6857365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9F234FBA-3501-47B4-AE0C-AA4AFBC8F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9144000" cy="5187142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5EF893B-0491-416E-9D33-BADE9600792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47348" y="551961"/>
            <a:ext cx="8249304" cy="539995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266" name="Picture 2" descr="A cup of coffee on a table&#10;&#10;Description automatically generated with low confidence">
            <a:extLst>
              <a:ext uri="{FF2B5EF4-FFF2-40B4-BE49-F238E27FC236}">
                <a16:creationId xmlns:a16="http://schemas.microsoft.com/office/drawing/2014/main" id="{44CA9C36-8A29-024F-ACE7-79B4943971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54" r="3744" b="2"/>
          <a:stretch/>
        </p:blipFill>
        <p:spPr bwMode="auto">
          <a:xfrm>
            <a:off x="628650" y="754148"/>
            <a:ext cx="7886700" cy="499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69F4FF8-F8B0-4630-BA1B-0D8B324CD5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447348" y="6329769"/>
            <a:ext cx="8250174" cy="0"/>
          </a:xfrm>
          <a:prstGeom prst="line">
            <a:avLst/>
          </a:prstGeom>
          <a:ln w="15240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572884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EB63-1C2D-8248-9571-14A3D90A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352800" y="2514600"/>
            <a:ext cx="5410200" cy="1509712"/>
          </a:xfrm>
        </p:spPr>
        <p:txBody>
          <a:bodyPr/>
          <a:lstStyle/>
          <a:p>
            <a:r>
              <a:rPr lang="en-US" sz="6000" dirty="0">
                <a:latin typeface="Gabriola" pitchFamily="82" charset="0"/>
                <a:ea typeface="Baskerville" panose="02020502070401020303" pitchFamily="18" charset="0"/>
              </a:rPr>
              <a:t>“For this cause many are weak and sickly among you, and many sleep [have died]” </a:t>
            </a:r>
            <a:br>
              <a:rPr lang="en-US" sz="6000" dirty="0">
                <a:latin typeface="Gabriola" pitchFamily="82" charset="0"/>
                <a:ea typeface="Baskerville" panose="02020502070401020303" pitchFamily="18" charset="0"/>
              </a:rPr>
            </a:br>
            <a:r>
              <a:rPr lang="en-US" sz="6000" dirty="0">
                <a:latin typeface="Gabriola" pitchFamily="82" charset="0"/>
                <a:ea typeface="Baskerville" panose="02020502070401020303" pitchFamily="18" charset="0"/>
              </a:rPr>
              <a:t>(1 Corinthians 11:30).</a:t>
            </a:r>
            <a:endParaRPr lang="en-US" dirty="0">
              <a:latin typeface="Gabriola" pitchFamily="82" charset="0"/>
              <a:ea typeface="Baskerville" panose="02020502070401020303" pitchFamily="18" charset="0"/>
            </a:endParaRPr>
          </a:p>
        </p:txBody>
      </p:sp>
    </p:spTree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B6E5-BF8D-7140-BD31-FF702CE6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895600"/>
            <a:ext cx="5867400" cy="1509712"/>
          </a:xfrm>
        </p:spPr>
        <p:txBody>
          <a:bodyPr/>
          <a:lstStyle/>
          <a:p>
            <a:r>
              <a:rPr lang="en-US" sz="5400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1. </a:t>
            </a:r>
            <a:r>
              <a:rPr lang="en-US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We Should Look Back</a:t>
            </a:r>
            <a:br>
              <a:rPr lang="en-US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</a:br>
            <a:r>
              <a:rPr lang="en-US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(11:23-26a)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EB63-1C2D-8248-9571-14A3D90A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2674144"/>
            <a:ext cx="5410200" cy="1509712"/>
          </a:xfrm>
        </p:spPr>
        <p:txBody>
          <a:bodyPr/>
          <a:lstStyle/>
          <a:p>
            <a:r>
              <a:rPr lang="en-US" sz="4800" dirty="0">
                <a:latin typeface="Gabriola" pitchFamily="82" charset="0"/>
                <a:ea typeface="Baskerville" panose="02020502070401020303" pitchFamily="18" charset="0"/>
              </a:rPr>
              <a:t>All of us like sheep have gone astray,</a:t>
            </a:r>
            <a:br>
              <a:rPr lang="en-US" sz="4800" dirty="0">
                <a:latin typeface="Gabriola" pitchFamily="82" charset="0"/>
                <a:ea typeface="Baskerville" panose="02020502070401020303" pitchFamily="18" charset="0"/>
              </a:rPr>
            </a:br>
            <a:r>
              <a:rPr lang="en-US" sz="4800" dirty="0">
                <a:latin typeface="Gabriola" pitchFamily="82" charset="0"/>
                <a:ea typeface="Baskerville" panose="02020502070401020303" pitchFamily="18" charset="0"/>
              </a:rPr>
              <a:t>Each of us has turned to his own way;</a:t>
            </a:r>
            <a:br>
              <a:rPr lang="en-US" sz="4800" dirty="0">
                <a:latin typeface="Gabriola" pitchFamily="82" charset="0"/>
                <a:ea typeface="Baskerville" panose="02020502070401020303" pitchFamily="18" charset="0"/>
              </a:rPr>
            </a:br>
            <a:r>
              <a:rPr lang="en-US" sz="4800" dirty="0">
                <a:latin typeface="Gabriola" pitchFamily="82" charset="0"/>
                <a:ea typeface="Baskerville" panose="02020502070401020303" pitchFamily="18" charset="0"/>
              </a:rPr>
              <a:t>But the LORD has caused the iniquity of us all</a:t>
            </a:r>
            <a:br>
              <a:rPr lang="en-US" sz="4800" dirty="0">
                <a:latin typeface="Gabriola" pitchFamily="82" charset="0"/>
                <a:ea typeface="Baskerville" panose="02020502070401020303" pitchFamily="18" charset="0"/>
              </a:rPr>
            </a:br>
            <a:r>
              <a:rPr lang="en-US" sz="4800" dirty="0">
                <a:latin typeface="Gabriola" pitchFamily="82" charset="0"/>
                <a:ea typeface="Baskerville" panose="02020502070401020303" pitchFamily="18" charset="0"/>
              </a:rPr>
              <a:t>To fall on Him. (Isaiah 53:6)</a:t>
            </a:r>
            <a:br>
              <a:rPr lang="en-US" sz="4800" dirty="0">
                <a:latin typeface="Gabriola" pitchFamily="82" charset="0"/>
                <a:ea typeface="Baskerville" panose="02020502070401020303" pitchFamily="18" charset="0"/>
              </a:rPr>
            </a:br>
            <a:endParaRPr lang="en-US" sz="4800" dirty="0">
              <a:latin typeface="Gabriola" pitchFamily="82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859105"/>
      </p:ext>
    </p:extLst>
  </p:cSld>
  <p:clrMapOvr>
    <a:masterClrMapping/>
  </p:clrMapOvr>
  <p:transition spd="slow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46EB63-1C2D-8248-9571-14A3D90A7E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76600" y="3581400"/>
            <a:ext cx="5410200" cy="1509712"/>
          </a:xfrm>
        </p:spPr>
        <p:txBody>
          <a:bodyPr/>
          <a:lstStyle/>
          <a:p>
            <a:r>
              <a:rPr lang="en-US" sz="4000" dirty="0">
                <a:latin typeface="Gabriola" pitchFamily="82" charset="0"/>
                <a:ea typeface="Baskerville" panose="02020502070401020303" pitchFamily="18" charset="0"/>
              </a:rPr>
              <a:t>and He Himself bore our sins in His body on the cross, so that we might die to sin and live to righteousness; for by His wounds you were healed. For you were continually straying like sheep, but now you have returned to the Shepherd and Guardian of your souls. (1 Peter 2:24-25)</a:t>
            </a:r>
            <a:br>
              <a:rPr lang="en-US" sz="4000" dirty="0">
                <a:latin typeface="Gabriola" pitchFamily="82" charset="0"/>
                <a:ea typeface="Baskerville" panose="02020502070401020303" pitchFamily="18" charset="0"/>
              </a:rPr>
            </a:br>
            <a:br>
              <a:rPr lang="en-US" sz="4000" dirty="0">
                <a:latin typeface="Gabriola" pitchFamily="82" charset="0"/>
                <a:ea typeface="Baskerville" panose="02020502070401020303" pitchFamily="18" charset="0"/>
              </a:rPr>
            </a:br>
            <a:br>
              <a:rPr lang="en-US" sz="4000" dirty="0">
                <a:latin typeface="Gabriola" pitchFamily="82" charset="0"/>
                <a:ea typeface="Baskerville" panose="02020502070401020303" pitchFamily="18" charset="0"/>
              </a:rPr>
            </a:br>
            <a:endParaRPr lang="en-US" sz="4000" dirty="0">
              <a:latin typeface="Gabriola" pitchFamily="82" charset="0"/>
              <a:ea typeface="Baskerville" panose="02020502070401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1350851"/>
      </p:ext>
    </p:extLst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B6E5-BF8D-7140-BD31-FF702CE6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895600"/>
            <a:ext cx="5867400" cy="1509712"/>
          </a:xfrm>
        </p:spPr>
        <p:txBody>
          <a:bodyPr/>
          <a:lstStyle/>
          <a:p>
            <a:r>
              <a:rPr lang="en-US" sz="5400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2. </a:t>
            </a:r>
            <a:r>
              <a:rPr lang="en-US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We Should Look Ahead (11:26b)</a:t>
            </a:r>
          </a:p>
        </p:txBody>
      </p:sp>
    </p:spTree>
    <p:extLst>
      <p:ext uri="{BB962C8B-B14F-4D97-AF65-F5344CB8AC3E}">
        <p14:creationId xmlns:p14="http://schemas.microsoft.com/office/powerpoint/2010/main" val="3889953343"/>
      </p:ext>
    </p:extLst>
  </p:cSld>
  <p:clrMapOvr>
    <a:masterClrMapping/>
  </p:clrMapOvr>
  <p:transition spd="slow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B6E5-BF8D-7140-BD31-FF702CE6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895600"/>
            <a:ext cx="5867400" cy="1509712"/>
          </a:xfrm>
        </p:spPr>
        <p:txBody>
          <a:bodyPr/>
          <a:lstStyle/>
          <a:p>
            <a:r>
              <a:rPr lang="en-US" sz="5400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3. </a:t>
            </a:r>
            <a:r>
              <a:rPr lang="en-US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We Should Look Within (11:27-32)</a:t>
            </a:r>
          </a:p>
        </p:txBody>
      </p:sp>
    </p:spTree>
    <p:extLst>
      <p:ext uri="{BB962C8B-B14F-4D97-AF65-F5344CB8AC3E}">
        <p14:creationId xmlns:p14="http://schemas.microsoft.com/office/powerpoint/2010/main" val="1042047586"/>
      </p:ext>
    </p:extLst>
  </p:cSld>
  <p:clrMapOvr>
    <a:masterClrMapping/>
  </p:clrMapOvr>
  <p:transition spd="slow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38B6E5-BF8D-7140-BD31-FF702CE60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24200" y="2895600"/>
            <a:ext cx="5867400" cy="1509712"/>
          </a:xfrm>
        </p:spPr>
        <p:txBody>
          <a:bodyPr/>
          <a:lstStyle/>
          <a:p>
            <a:r>
              <a:rPr lang="en-US" sz="5400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4. </a:t>
            </a:r>
            <a:r>
              <a:rPr lang="en-US" dirty="0">
                <a:latin typeface="Apple Chancery" panose="03020702040506060504" pitchFamily="66" charset="-79"/>
                <a:ea typeface="Baskerville" panose="02020502070401020303" pitchFamily="18" charset="0"/>
                <a:cs typeface="Apple Chancery" panose="03020702040506060504" pitchFamily="66" charset="-79"/>
              </a:rPr>
              <a:t>We Should Look Around (11:33-34)</a:t>
            </a:r>
          </a:p>
        </p:txBody>
      </p:sp>
    </p:spTree>
    <p:extLst>
      <p:ext uri="{BB962C8B-B14F-4D97-AF65-F5344CB8AC3E}">
        <p14:creationId xmlns:p14="http://schemas.microsoft.com/office/powerpoint/2010/main" val="4015695917"/>
      </p:ext>
    </p:extLst>
  </p:cSld>
  <p:clrMapOvr>
    <a:masterClrMapping/>
  </p:clrMapOvr>
  <p:transition spd="slow">
    <p:wipe/>
  </p:transition>
</p:sld>
</file>

<file path=ppt/theme/theme1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 Them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5400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45720" tIns="45720" rIns="4572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457200" rtl="0" eaLnBrk="1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rgbClr val="000000"/>
            </a:solidFill>
            <a:effectLst/>
            <a:latin typeface="Calibri" panose="020F0502020204030204" pitchFamily="34" charset="0"/>
            <a:ea typeface="Calibri" panose="020F0502020204030204" pitchFamily="34" charset="0"/>
            <a:cs typeface="Calibri" panose="020F0502020204030204" pitchFamily="34" charset="0"/>
            <a:sym typeface="Calibri" panose="020F0502020204030204" pitchFamily="34" charset="0"/>
          </a:defRPr>
        </a:defPPr>
      </a:lst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FF00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30</TotalTime>
  <Words>188</Words>
  <Application>Microsoft Macintosh PowerPoint</Application>
  <PresentationFormat>On-screen Show (4:3)</PresentationFormat>
  <Paragraphs>8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Arial</vt:lpstr>
      <vt:lpstr>Helvetica Neue</vt:lpstr>
      <vt:lpstr>Office Theme</vt:lpstr>
      <vt:lpstr>PowerPoint Presentation</vt:lpstr>
      <vt:lpstr>PowerPoint Presentation</vt:lpstr>
      <vt:lpstr>“For this cause many are weak and sickly among you, and many sleep [have died]”  (1 Corinthians 11:30).</vt:lpstr>
      <vt:lpstr>1. We Should Look Back (11:23-26a)</vt:lpstr>
      <vt:lpstr>All of us like sheep have gone astray, Each of us has turned to his own way; But the LORD has caused the iniquity of us all To fall on Him. (Isaiah 53:6) </vt:lpstr>
      <vt:lpstr>and He Himself bore our sins in His body on the cross, so that we might die to sin and live to righteousness; for by His wounds you were healed. For you were continually straying like sheep, but now you have returned to the Shepherd and Guardian of your souls. (1 Peter 2:24-25)   </vt:lpstr>
      <vt:lpstr>2. We Should Look Ahead (11:26b)</vt:lpstr>
      <vt:lpstr>3. We Should Look Within (11:27-32)</vt:lpstr>
      <vt:lpstr>4. We Should Look Around (11:33-34)</vt:lpstr>
      <vt:lpstr>Beloved, if God so loved us, we ought also to love one another (1 John 4:11)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Mark Knowles</cp:lastModifiedBy>
  <cp:revision>5</cp:revision>
  <dcterms:modified xsi:type="dcterms:W3CDTF">2021-05-26T18:31:26Z</dcterms:modified>
</cp:coreProperties>
</file>