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5A84"/>
    <a:srgbClr val="024B50"/>
    <a:srgbClr val="374A4C"/>
    <a:srgbClr val="8C5C47"/>
    <a:srgbClr val="664543"/>
    <a:srgbClr val="43221B"/>
    <a:srgbClr val="466265"/>
    <a:srgbClr val="6B6B6B"/>
    <a:srgbClr val="B19F74"/>
    <a:srgbClr val="F0D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6"/>
    <p:restoredTop sz="94633"/>
  </p:normalViewPr>
  <p:slideViewPr>
    <p:cSldViewPr snapToGrid="0" snapToObjects="1">
      <p:cViewPr varScale="1">
        <p:scale>
          <a:sx n="120" d="100"/>
          <a:sy n="120" d="100"/>
        </p:scale>
        <p:origin x="1792" y="176"/>
      </p:cViewPr>
      <p:guideLst>
        <p:guide orient="horz" pos="16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5F908-9BE5-8B4B-B8BD-113FB7B514C9}" type="datetimeFigureOut">
              <a:rPr lang="en-US" smtClean="0"/>
              <a:t>6/1/20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F0FD9-841F-7B45-9318-237D643CA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 userDrawn="1"/>
        </p:nvSpPr>
        <p:spPr>
          <a:xfrm>
            <a:off x="1876090" y="2417473"/>
            <a:ext cx="2943560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" b="1" i="0" spc="0" dirty="0">
                <a:latin typeface="Lato Regular"/>
                <a:cs typeface="Lato Regular"/>
              </a:rPr>
              <a:t>MIKE MAZZALONGO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1420093"/>
            <a:ext cx="2085976" cy="3363913"/>
          </a:xfrm>
        </p:spPr>
        <p:txBody>
          <a:bodyPr anchor="b">
            <a:normAutofit/>
          </a:bodyPr>
          <a:lstStyle>
            <a:lvl1pPr marL="0" indent="0" algn="ctr">
              <a:buNone/>
              <a:defRPr sz="14925">
                <a:latin typeface="Lato Black"/>
                <a:cs typeface="Lato Black"/>
              </a:defRPr>
            </a:lvl1pPr>
          </a:lstStyle>
          <a:p>
            <a:pPr lvl="0"/>
            <a:r>
              <a:rPr lang="en-US"/>
              <a:t>9</a:t>
            </a:r>
            <a:endParaRPr lang="en-US" dirty="0"/>
          </a:p>
        </p:txBody>
      </p:sp>
      <p:pic>
        <p:nvPicPr>
          <p:cNvPr id="7" name="Picture 6" descr="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239" y="4503641"/>
            <a:ext cx="1368800" cy="259424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2338758" y="2247583"/>
            <a:ext cx="2162650" cy="0"/>
          </a:xfrm>
          <a:prstGeom prst="line">
            <a:avLst/>
          </a:prstGeom>
          <a:ln>
            <a:solidFill>
              <a:schemeClr val="accent1">
                <a:alpha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476500" y="2934637"/>
            <a:ext cx="3882085" cy="1239893"/>
          </a:xfrm>
        </p:spPr>
        <p:txBody>
          <a:bodyPr anchor="ctr">
            <a:noAutofit/>
          </a:bodyPr>
          <a:lstStyle>
            <a:lvl1pPr marL="0" indent="0" algn="ctr">
              <a:lnSpc>
                <a:spcPct val="80000"/>
              </a:lnSpc>
              <a:buNone/>
              <a:defRPr sz="2700" b="1" spc="0" baseline="0">
                <a:solidFill>
                  <a:schemeClr val="tx1">
                    <a:tint val="75000"/>
                  </a:schemeClr>
                </a:solidFill>
                <a:latin typeface="Lato Black"/>
                <a:cs typeface="Lato Black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Title of Lesson</a:t>
            </a:r>
            <a:br>
              <a:rPr lang="en-US" dirty="0"/>
            </a:br>
            <a:r>
              <a:rPr lang="en-US" dirty="0"/>
              <a:t>Second Line of Title</a:t>
            </a:r>
          </a:p>
        </p:txBody>
      </p:sp>
    </p:spTree>
    <p:extLst>
      <p:ext uri="{BB962C8B-B14F-4D97-AF65-F5344CB8AC3E}">
        <p14:creationId xmlns:p14="http://schemas.microsoft.com/office/powerpoint/2010/main" val="144475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-113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8867" y="1251438"/>
            <a:ext cx="5935265" cy="36422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683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34916" y="429599"/>
            <a:ext cx="5604814" cy="3680039"/>
          </a:xfrm>
        </p:spPr>
        <p:txBody>
          <a:bodyPr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Lato Regular"/>
                <a:cs typeface="Lato Regular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For God so loved the world, that He gave His only begotten Son, that whoever believes in Him shall not perish, but have eternal life.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34916" y="4109637"/>
            <a:ext cx="3117032" cy="522988"/>
          </a:xfrm>
        </p:spPr>
        <p:txBody>
          <a:bodyPr>
            <a:normAutofit/>
          </a:bodyPr>
          <a:lstStyle>
            <a:lvl1pPr marL="0" indent="0" algn="l">
              <a:buNone/>
              <a:defRPr sz="2100" b="1" baseline="0">
                <a:latin typeface="Lato Regular"/>
                <a:cs typeface="Lato Regular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- John 3:16</a:t>
            </a:r>
          </a:p>
        </p:txBody>
      </p:sp>
    </p:spTree>
    <p:extLst>
      <p:ext uri="{BB962C8B-B14F-4D97-AF65-F5344CB8AC3E}">
        <p14:creationId xmlns:p14="http://schemas.microsoft.com/office/powerpoint/2010/main" val="164928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Single Statm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464" y="465439"/>
            <a:ext cx="5935073" cy="4236288"/>
          </a:xfrm>
        </p:spPr>
        <p:txBody>
          <a:bodyPr anchor="ctr">
            <a:normAutofit/>
          </a:bodyPr>
          <a:lstStyle>
            <a:lvl1pPr algn="ctr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3176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omepa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2200" y="3416300"/>
            <a:ext cx="4181475" cy="1549400"/>
          </a:xfrm>
        </p:spPr>
        <p:txBody>
          <a:bodyPr anchor="ctr">
            <a:noAutofit/>
          </a:bodyPr>
          <a:lstStyle>
            <a:lvl1pPr marL="0" indent="0" algn="ctr">
              <a:lnSpc>
                <a:spcPct val="80000"/>
              </a:lnSpc>
              <a:buNone/>
              <a:defRPr sz="2700" b="1" spc="0" baseline="0">
                <a:solidFill>
                  <a:schemeClr val="tx1">
                    <a:tint val="75000"/>
                  </a:schemeClr>
                </a:solidFill>
                <a:latin typeface="Lato Black"/>
                <a:cs typeface="Lato Black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Perfection is the </a:t>
            </a:r>
            <a:br>
              <a:rPr lang="en-US"/>
            </a:br>
            <a:r>
              <a:rPr lang="en-US"/>
              <a:t>Absolute Standard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877332" y="2466620"/>
            <a:ext cx="2954636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" b="1" i="0" spc="0" dirty="0">
                <a:latin typeface="Lato Regular"/>
                <a:cs typeface="Lato Regular"/>
              </a:rPr>
              <a:t>MIKE MAZZALONGO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83512" y="1954062"/>
            <a:ext cx="1978688" cy="3363913"/>
          </a:xfrm>
        </p:spPr>
        <p:txBody>
          <a:bodyPr anchor="b">
            <a:normAutofit/>
          </a:bodyPr>
          <a:lstStyle>
            <a:lvl1pPr marL="0" indent="0" algn="ctr">
              <a:buNone/>
              <a:defRPr sz="14925">
                <a:latin typeface="Lato Black"/>
                <a:cs typeface="Lato Black"/>
              </a:defRPr>
            </a:lvl1pPr>
          </a:lstStyle>
          <a:p>
            <a:pPr lvl="0"/>
            <a:r>
              <a:rPr lang="en-US" dirty="0"/>
              <a:t>9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273325" y="2273297"/>
            <a:ext cx="2162650" cy="0"/>
          </a:xfrm>
          <a:prstGeom prst="line">
            <a:avLst/>
          </a:prstGeom>
          <a:ln>
            <a:solidFill>
              <a:schemeClr val="accent1">
                <a:alpha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19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 Blank">
    <p:bg>
      <p:bgPr>
        <a:solidFill>
          <a:srgbClr val="24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34916" y="429599"/>
            <a:ext cx="5604814" cy="3680039"/>
          </a:xfrm>
        </p:spPr>
        <p:txBody>
          <a:bodyPr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Lato Regular"/>
                <a:cs typeface="Lato Regular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For God so loved the world, that He gave His only begotten Son, that whoever believes in Him shall not perish, but have eternal life.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34916" y="4109637"/>
            <a:ext cx="3117032" cy="522988"/>
          </a:xfrm>
        </p:spPr>
        <p:txBody>
          <a:bodyPr>
            <a:normAutofit/>
          </a:bodyPr>
          <a:lstStyle>
            <a:lvl1pPr marL="0" indent="0" algn="l">
              <a:buNone/>
              <a:defRPr sz="2100" b="1" baseline="0">
                <a:latin typeface="Lato Regular"/>
                <a:cs typeface="Lato Regular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- John 3:16</a:t>
            </a:r>
          </a:p>
        </p:txBody>
      </p:sp>
    </p:spTree>
    <p:extLst>
      <p:ext uri="{BB962C8B-B14F-4D97-AF65-F5344CB8AC3E}">
        <p14:creationId xmlns:p14="http://schemas.microsoft.com/office/powerpoint/2010/main" val="136497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 Title 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-113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8867" y="1251438"/>
            <a:ext cx="5935265" cy="36422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585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Statment Blank">
    <p:bg>
      <p:bgPr>
        <a:solidFill>
          <a:srgbClr val="24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464" y="614391"/>
            <a:ext cx="5935073" cy="3914718"/>
          </a:xfrm>
        </p:spPr>
        <p:txBody>
          <a:bodyPr anchor="ctr">
            <a:normAutofit/>
          </a:bodyPr>
          <a:lstStyle>
            <a:lvl1pPr algn="ctr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93576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672" y="205979"/>
            <a:ext cx="5935073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672" y="1318483"/>
            <a:ext cx="5935073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9326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5" r:id="rId3"/>
    <p:sldLayoutId id="2147483667" r:id="rId4"/>
    <p:sldLayoutId id="2147483666" r:id="rId5"/>
    <p:sldLayoutId id="2147483661" r:id="rId6"/>
    <p:sldLayoutId id="2147483660" r:id="rId7"/>
    <p:sldLayoutId id="2147483663" r:id="rId8"/>
    <p:sldLayoutId id="2147483668" r:id="rId9"/>
  </p:sldLayoutIdLst>
  <p:txStyles>
    <p:titleStyle>
      <a:lvl1pPr algn="l" defTabSz="342900" rtl="0" eaLnBrk="1" latinLnBrk="0" hangingPunct="1">
        <a:spcBef>
          <a:spcPct val="0"/>
        </a:spcBef>
        <a:buNone/>
        <a:defRPr sz="2700" b="1" kern="1200" spc="-113">
          <a:solidFill>
            <a:schemeClr val="tx1"/>
          </a:solidFill>
          <a:latin typeface="Lato Regular"/>
          <a:ea typeface="+mj-ea"/>
          <a:cs typeface="Lato Regular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Lato Regular"/>
          <a:ea typeface="+mn-ea"/>
          <a:cs typeface="Lato Regular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Lato Regular"/>
          <a:ea typeface="+mn-ea"/>
          <a:cs typeface="Lato Regular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Lato Regular"/>
          <a:ea typeface="+mn-ea"/>
          <a:cs typeface="Lato Regular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Lato Regular"/>
          <a:ea typeface="+mn-ea"/>
          <a:cs typeface="Lato Regular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Lato Regular"/>
          <a:ea typeface="+mn-ea"/>
          <a:cs typeface="Lato Regular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09575" y="1608203"/>
            <a:ext cx="2085976" cy="2471423"/>
          </a:xfrm>
        </p:spPr>
        <p:txBody>
          <a:bodyPr>
            <a:norm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2286000"/>
            <a:ext cx="4086225" cy="1487835"/>
          </a:xfrm>
        </p:spPr>
        <p:txBody>
          <a:bodyPr/>
          <a:lstStyle/>
          <a:p>
            <a:r>
              <a:rPr lang="en-US" sz="4000" dirty="0"/>
              <a:t>The Fruit of the </a:t>
            </a:r>
            <a:br>
              <a:rPr lang="en-US" sz="4000" dirty="0"/>
            </a:br>
            <a:r>
              <a:rPr lang="en-US" sz="4000" dirty="0"/>
              <a:t>Holy Spirit </a:t>
            </a:r>
            <a:r>
              <a:rPr lang="en-US" sz="3600" dirty="0"/>
              <a:t>- Part 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69371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9488" y="429599"/>
            <a:ext cx="6549656" cy="3680039"/>
          </a:xfrm>
        </p:spPr>
        <p:txBody>
          <a:bodyPr>
            <a:normAutofit/>
          </a:bodyPr>
          <a:lstStyle/>
          <a:p>
            <a:r>
              <a:rPr lang="en-US" sz="3200" baseline="30000" dirty="0"/>
              <a:t>6</a:t>
            </a:r>
            <a:r>
              <a:rPr lang="en-US" sz="3200" dirty="0"/>
              <a:t> does not rejoice in unrighteousness, but rejoices with the truth; </a:t>
            </a:r>
            <a:r>
              <a:rPr lang="en-US" sz="3200" baseline="30000" dirty="0"/>
              <a:t>7</a:t>
            </a:r>
            <a:r>
              <a:rPr lang="en-US" sz="3200" dirty="0"/>
              <a:t> bears all things, believes all things, hopes all things, endures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- I Corinthians 13:6-7</a:t>
            </a:r>
          </a:p>
        </p:txBody>
      </p:sp>
    </p:spTree>
    <p:extLst>
      <p:ext uri="{BB962C8B-B14F-4D97-AF65-F5344CB8AC3E}">
        <p14:creationId xmlns:p14="http://schemas.microsoft.com/office/powerpoint/2010/main" val="936130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Christian Love is Visible Because it is: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8867" y="1756677"/>
            <a:ext cx="2963675" cy="2556521"/>
          </a:xfrm>
        </p:spPr>
        <p:txBody>
          <a:bodyPr>
            <a:normAutofit/>
          </a:bodyPr>
          <a:lstStyle/>
          <a:p>
            <a:pPr>
              <a:spcAft>
                <a:spcPts val="900"/>
              </a:spcAft>
            </a:pPr>
            <a:r>
              <a:rPr lang="en-US" sz="3200" dirty="0"/>
              <a:t>Patient</a:t>
            </a:r>
          </a:p>
          <a:p>
            <a:r>
              <a:rPr lang="en-US" sz="3200" dirty="0"/>
              <a:t>Not Jealous</a:t>
            </a:r>
            <a:endParaRPr lang="en-US" sz="2700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420070" y="1756677"/>
            <a:ext cx="3193381" cy="255652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900"/>
              </a:spcAft>
            </a:pPr>
            <a:r>
              <a:rPr lang="en-US" dirty="0"/>
              <a:t>Kind</a:t>
            </a:r>
          </a:p>
          <a:p>
            <a:r>
              <a:rPr lang="en-US" dirty="0"/>
              <a:t>Does not brag / is not arrogant</a:t>
            </a:r>
          </a:p>
        </p:txBody>
      </p:sp>
    </p:spTree>
    <p:extLst>
      <p:ext uri="{BB962C8B-B14F-4D97-AF65-F5344CB8AC3E}">
        <p14:creationId xmlns:p14="http://schemas.microsoft.com/office/powerpoint/2010/main" val="1722303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Christian Love is Visible Because it is: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8867" y="1756677"/>
            <a:ext cx="2963675" cy="2556521"/>
          </a:xfrm>
        </p:spPr>
        <p:txBody>
          <a:bodyPr>
            <a:normAutofit/>
          </a:bodyPr>
          <a:lstStyle/>
          <a:p>
            <a:pPr>
              <a:spcAft>
                <a:spcPts val="900"/>
              </a:spcAft>
            </a:pPr>
            <a:r>
              <a:rPr lang="en-US" sz="2700" dirty="0"/>
              <a:t>Does not act unbecomingly</a:t>
            </a:r>
          </a:p>
          <a:p>
            <a:r>
              <a:rPr lang="en-US" sz="2700" dirty="0"/>
              <a:t>Is not provoked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412541" y="1756677"/>
            <a:ext cx="2963675" cy="255652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900"/>
              </a:spcAft>
            </a:pPr>
            <a:r>
              <a:rPr lang="en-US" sz="2700" dirty="0"/>
              <a:t>Does not seek its own</a:t>
            </a:r>
          </a:p>
          <a:p>
            <a:r>
              <a:rPr lang="en-US" sz="2700" dirty="0"/>
              <a:t>Does not count wrongs</a:t>
            </a:r>
          </a:p>
        </p:txBody>
      </p:sp>
    </p:spTree>
    <p:extLst>
      <p:ext uri="{BB962C8B-B14F-4D97-AF65-F5344CB8AC3E}">
        <p14:creationId xmlns:p14="http://schemas.microsoft.com/office/powerpoint/2010/main" val="1971111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Christian Love is Visible Because it is: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8224" y="1756676"/>
            <a:ext cx="3279804" cy="2556521"/>
          </a:xfrm>
        </p:spPr>
        <p:txBody>
          <a:bodyPr>
            <a:normAutofit/>
          </a:bodyPr>
          <a:lstStyle/>
          <a:p>
            <a:pPr>
              <a:spcAft>
                <a:spcPts val="900"/>
              </a:spcAft>
            </a:pPr>
            <a:r>
              <a:rPr lang="en-US" sz="2800" dirty="0"/>
              <a:t>Rejoices in right</a:t>
            </a:r>
          </a:p>
          <a:p>
            <a:r>
              <a:rPr lang="en-US" sz="2800" dirty="0"/>
              <a:t>Believes all things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505810" y="1767649"/>
            <a:ext cx="3213966" cy="255652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900"/>
              </a:spcAft>
            </a:pPr>
            <a:r>
              <a:rPr lang="en-US" sz="2800" dirty="0"/>
              <a:t>Bears all things</a:t>
            </a:r>
          </a:p>
          <a:p>
            <a:r>
              <a:rPr lang="en-US" sz="2800" dirty="0"/>
              <a:t>Hopes all things</a:t>
            </a: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946759" y="3089044"/>
            <a:ext cx="3824934" cy="122415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Lato Regular"/>
                <a:ea typeface="+mn-ea"/>
                <a:cs typeface="Lato Regular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900"/>
              </a:spcAft>
            </a:pPr>
            <a:r>
              <a:rPr lang="en-US" sz="2800" dirty="0"/>
              <a:t>Endures all things</a:t>
            </a:r>
          </a:p>
        </p:txBody>
      </p:sp>
    </p:spTree>
    <p:extLst>
      <p:ext uri="{BB962C8B-B14F-4D97-AF65-F5344CB8AC3E}">
        <p14:creationId xmlns:p14="http://schemas.microsoft.com/office/powerpoint/2010/main" val="647806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Christian Love is </a:t>
            </a:r>
            <a:r>
              <a:rPr lang="en-US" sz="3200" u="sng" dirty="0"/>
              <a:t>not</a:t>
            </a:r>
            <a:r>
              <a:rPr lang="en-US" sz="3200" dirty="0"/>
              <a:t> based on: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3200" dirty="0"/>
              <a:t>Emotion</a:t>
            </a:r>
          </a:p>
          <a:p>
            <a:pPr>
              <a:lnSpc>
                <a:spcPct val="130000"/>
              </a:lnSpc>
            </a:pPr>
            <a:r>
              <a:rPr lang="en-US" sz="3200" dirty="0"/>
              <a:t>Attraction</a:t>
            </a:r>
          </a:p>
          <a:p>
            <a:pPr>
              <a:lnSpc>
                <a:spcPct val="130000"/>
              </a:lnSpc>
            </a:pPr>
            <a:r>
              <a:rPr lang="en-US" sz="3200" dirty="0"/>
              <a:t>Mutual interest</a:t>
            </a:r>
          </a:p>
          <a:p>
            <a:pPr>
              <a:lnSpc>
                <a:spcPct val="130000"/>
              </a:lnSpc>
            </a:pPr>
            <a:r>
              <a:rPr lang="en-US" sz="3200" dirty="0"/>
              <a:t>Relationship</a:t>
            </a:r>
          </a:p>
        </p:txBody>
      </p:sp>
    </p:spTree>
    <p:extLst>
      <p:ext uri="{BB962C8B-B14F-4D97-AF65-F5344CB8AC3E}">
        <p14:creationId xmlns:p14="http://schemas.microsoft.com/office/powerpoint/2010/main" val="542085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0" dirty="0"/>
              <a:t>Christian love is based on</a:t>
            </a:r>
            <a:br>
              <a:rPr lang="en-US" sz="4400" dirty="0"/>
            </a:br>
            <a:r>
              <a:rPr lang="en-US" sz="4400" dirty="0"/>
              <a:t>a decision.</a:t>
            </a:r>
          </a:p>
        </p:txBody>
      </p:sp>
    </p:spTree>
    <p:extLst>
      <p:ext uri="{BB962C8B-B14F-4D97-AF65-F5344CB8AC3E}">
        <p14:creationId xmlns:p14="http://schemas.microsoft.com/office/powerpoint/2010/main" val="899049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Christians Love is: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8867" y="1581516"/>
            <a:ext cx="5935265" cy="2517854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sz="3200" dirty="0"/>
              <a:t>Essential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3200" dirty="0"/>
              <a:t>Visible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4000" b="1" dirty="0"/>
              <a:t>Eternal</a:t>
            </a:r>
            <a:endParaRPr lang="en-US" sz="3300" b="1" dirty="0"/>
          </a:p>
        </p:txBody>
      </p:sp>
    </p:spTree>
    <p:extLst>
      <p:ext uri="{BB962C8B-B14F-4D97-AF65-F5344CB8AC3E}">
        <p14:creationId xmlns:p14="http://schemas.microsoft.com/office/powerpoint/2010/main" val="604388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91386" y="429599"/>
            <a:ext cx="6592186" cy="3680039"/>
          </a:xfrm>
        </p:spPr>
        <p:txBody>
          <a:bodyPr>
            <a:normAutofit/>
          </a:bodyPr>
          <a:lstStyle/>
          <a:p>
            <a:r>
              <a:rPr lang="en-US" sz="2800" dirty="0"/>
              <a:t>8 Love never fails; but if there are gifts of prophecy, they will be done away; if there are tongues, they will cease; if there is knowledge, it will be done away. </a:t>
            </a:r>
            <a:r>
              <a:rPr lang="en-US" sz="2800" baseline="30000" dirty="0"/>
              <a:t>9</a:t>
            </a:r>
            <a:r>
              <a:rPr lang="en-US" sz="2800" dirty="0"/>
              <a:t> For we know in part and we prophesy in part; </a:t>
            </a:r>
            <a:r>
              <a:rPr lang="en-US" sz="2800" baseline="30000" dirty="0"/>
              <a:t>10</a:t>
            </a:r>
            <a:r>
              <a:rPr lang="en-US" sz="2800" dirty="0"/>
              <a:t> but when the perfect comes, the partial will be done away.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- I Corinthians 13:8-10</a:t>
            </a:r>
          </a:p>
        </p:txBody>
      </p:sp>
    </p:spTree>
    <p:extLst>
      <p:ext uri="{BB962C8B-B14F-4D97-AF65-F5344CB8AC3E}">
        <p14:creationId xmlns:p14="http://schemas.microsoft.com/office/powerpoint/2010/main" val="1093305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9488" y="429599"/>
            <a:ext cx="6549656" cy="3680039"/>
          </a:xfrm>
        </p:spPr>
        <p:txBody>
          <a:bodyPr>
            <a:normAutofit/>
          </a:bodyPr>
          <a:lstStyle/>
          <a:p>
            <a:r>
              <a:rPr lang="en-US" sz="2800" baseline="30000" dirty="0"/>
              <a:t>11</a:t>
            </a:r>
            <a:r>
              <a:rPr lang="en-US" sz="2800" dirty="0"/>
              <a:t> When I was a child, I used to speak like a child, think like a child, reason like a child; when I became a man, I did away with childish things. </a:t>
            </a:r>
            <a:r>
              <a:rPr lang="en-US" sz="2800" baseline="30000" dirty="0"/>
              <a:t>12</a:t>
            </a:r>
            <a:r>
              <a:rPr lang="en-US" sz="2800" dirty="0"/>
              <a:t> For now we see in a mirror dimly, but then face to face; now I know in part, but then I will know fully just as I also have been fully known.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- I Corinthians 13:11-12</a:t>
            </a:r>
          </a:p>
        </p:txBody>
      </p:sp>
    </p:spTree>
    <p:extLst>
      <p:ext uri="{BB962C8B-B14F-4D97-AF65-F5344CB8AC3E}">
        <p14:creationId xmlns:p14="http://schemas.microsoft.com/office/powerpoint/2010/main" val="16754105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992017"/>
            <a:ext cx="6857999" cy="3177216"/>
          </a:xfrm>
        </p:spPr>
        <p:txBody>
          <a:bodyPr>
            <a:normAutofit/>
          </a:bodyPr>
          <a:lstStyle/>
          <a:p>
            <a:r>
              <a:rPr lang="en-US" sz="2700" b="0" dirty="0"/>
              <a:t>Love is the objective in Christian maturity </a:t>
            </a:r>
            <a:r>
              <a:rPr lang="en-US" sz="2700" dirty="0"/>
              <a:t>because it is the essence of our experience with God.</a:t>
            </a:r>
          </a:p>
        </p:txBody>
      </p:sp>
    </p:spTree>
    <p:extLst>
      <p:ext uri="{BB962C8B-B14F-4D97-AF65-F5344CB8AC3E}">
        <p14:creationId xmlns:p14="http://schemas.microsoft.com/office/powerpoint/2010/main" val="196831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0" dirty="0"/>
              <a:t>The fruit of the Spirit is produced </a:t>
            </a:r>
            <a:r>
              <a:rPr lang="en-US" sz="4400" dirty="0"/>
              <a:t>when we submit to the Spirit.</a:t>
            </a:r>
          </a:p>
        </p:txBody>
      </p:sp>
    </p:spTree>
    <p:extLst>
      <p:ext uri="{BB962C8B-B14F-4D97-AF65-F5344CB8AC3E}">
        <p14:creationId xmlns:p14="http://schemas.microsoft.com/office/powerpoint/2010/main" val="840383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48856" y="965137"/>
            <a:ext cx="6602818" cy="2760029"/>
          </a:xfrm>
        </p:spPr>
        <p:txBody>
          <a:bodyPr>
            <a:normAutofit/>
          </a:bodyPr>
          <a:lstStyle/>
          <a:p>
            <a:r>
              <a:rPr lang="en-US" sz="3200" dirty="0"/>
              <a:t>But now faith, hope, love, abide these three; but the greatest of these is love.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- I Corinthians 13:13</a:t>
            </a:r>
          </a:p>
        </p:txBody>
      </p:sp>
    </p:spTree>
    <p:extLst>
      <p:ext uri="{BB962C8B-B14F-4D97-AF65-F5344CB8AC3E}">
        <p14:creationId xmlns:p14="http://schemas.microsoft.com/office/powerpoint/2010/main" val="11319455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464" y="992016"/>
            <a:ext cx="5935073" cy="3162218"/>
          </a:xfrm>
        </p:spPr>
        <p:txBody>
          <a:bodyPr>
            <a:normAutofit/>
          </a:bodyPr>
          <a:lstStyle/>
          <a:p>
            <a:r>
              <a:rPr lang="en-US" sz="4000" dirty="0"/>
              <a:t>LOVE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FAITH  </a:t>
            </a:r>
            <a:r>
              <a:rPr lang="en-US" sz="4000" b="0" dirty="0"/>
              <a:t>+</a:t>
            </a:r>
            <a:r>
              <a:rPr lang="en-US" sz="4000" dirty="0"/>
              <a:t>  HOPE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681582" y="2571750"/>
            <a:ext cx="3494837" cy="0"/>
          </a:xfrm>
          <a:prstGeom prst="line">
            <a:avLst/>
          </a:prstGeom>
          <a:ln w="762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8781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Why Love is the Greatest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sz="3600" b="1" dirty="0"/>
              <a:t> Love is eternal</a:t>
            </a:r>
          </a:p>
        </p:txBody>
      </p:sp>
    </p:spTree>
    <p:extLst>
      <p:ext uri="{BB962C8B-B14F-4D97-AF65-F5344CB8AC3E}">
        <p14:creationId xmlns:p14="http://schemas.microsoft.com/office/powerpoint/2010/main" val="9813593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Why Love is the Greatest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sz="2800" dirty="0"/>
              <a:t>Love is eternal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3600" b="1" dirty="0"/>
              <a:t> God is love</a:t>
            </a:r>
            <a:endParaRPr lang="en-US" sz="3300" b="1" dirty="0"/>
          </a:p>
        </p:txBody>
      </p:sp>
    </p:spTree>
    <p:extLst>
      <p:ext uri="{BB962C8B-B14F-4D97-AF65-F5344CB8AC3E}">
        <p14:creationId xmlns:p14="http://schemas.microsoft.com/office/powerpoint/2010/main" val="3565881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Faith </a:t>
            </a:r>
            <a:r>
              <a:rPr lang="mr-IN" sz="3200" dirty="0"/>
              <a:t>–</a:t>
            </a:r>
            <a:r>
              <a:rPr lang="en-US" sz="3200" dirty="0"/>
              <a:t> Hope </a:t>
            </a:r>
            <a:r>
              <a:rPr lang="mr-IN" sz="3200" dirty="0"/>
              <a:t>– </a:t>
            </a:r>
            <a:r>
              <a:rPr lang="en-US" sz="3200" dirty="0"/>
              <a:t>Love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8867" y="1251438"/>
            <a:ext cx="6334705" cy="36422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/>
              <a:t>Faith</a:t>
            </a:r>
            <a:r>
              <a:rPr lang="en-US" sz="3200" dirty="0"/>
              <a:t> believes what God says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Hope</a:t>
            </a:r>
            <a:r>
              <a:rPr lang="en-US" sz="3200" dirty="0"/>
              <a:t> expects what God promises</a:t>
            </a:r>
          </a:p>
          <a:p>
            <a:pPr>
              <a:lnSpc>
                <a:spcPct val="150000"/>
              </a:lnSpc>
            </a:pPr>
            <a:r>
              <a:rPr lang="en-US" sz="3200" b="1" dirty="0"/>
              <a:t>Love</a:t>
            </a:r>
            <a:r>
              <a:rPr lang="en-US" sz="3200" dirty="0"/>
              <a:t> does what God does</a:t>
            </a:r>
          </a:p>
        </p:txBody>
      </p:sp>
    </p:spTree>
    <p:extLst>
      <p:ext uri="{BB962C8B-B14F-4D97-AF65-F5344CB8AC3E}">
        <p14:creationId xmlns:p14="http://schemas.microsoft.com/office/powerpoint/2010/main" val="19127930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Why Love is the Greatest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sz="3200" dirty="0"/>
              <a:t>Love is eternal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3200" dirty="0"/>
              <a:t>God is love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4000" b="1" dirty="0"/>
              <a:t> Love is the power of life</a:t>
            </a:r>
          </a:p>
        </p:txBody>
      </p:sp>
    </p:spTree>
    <p:extLst>
      <p:ext uri="{BB962C8B-B14F-4D97-AF65-F5344CB8AC3E}">
        <p14:creationId xmlns:p14="http://schemas.microsoft.com/office/powerpoint/2010/main" val="138319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0121" y="429599"/>
            <a:ext cx="6528391" cy="3680039"/>
          </a:xfrm>
        </p:spPr>
        <p:txBody>
          <a:bodyPr>
            <a:normAutofit/>
          </a:bodyPr>
          <a:lstStyle/>
          <a:p>
            <a:r>
              <a:rPr lang="en-US" sz="3600" dirty="0"/>
              <a:t>By this all men will know that you are My disciples, if you have love for one another.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- John 13:35</a:t>
            </a:r>
          </a:p>
        </p:txBody>
      </p:sp>
    </p:spTree>
    <p:extLst>
      <p:ext uri="{BB962C8B-B14F-4D97-AF65-F5344CB8AC3E}">
        <p14:creationId xmlns:p14="http://schemas.microsoft.com/office/powerpoint/2010/main" val="13257727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464" y="992017"/>
            <a:ext cx="1870256" cy="3097664"/>
          </a:xfrm>
        </p:spPr>
        <p:txBody>
          <a:bodyPr>
            <a:normAutofit/>
          </a:bodyPr>
          <a:lstStyle/>
          <a:p>
            <a:pPr algn="r"/>
            <a:r>
              <a:rPr lang="en-US" sz="3600" dirty="0"/>
              <a:t>Love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793745" y="832911"/>
            <a:ext cx="1903175" cy="317721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 spc="-15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r>
              <a:rPr lang="en-US" sz="17925" b="0" dirty="0">
                <a:latin typeface="Lato Light" charset="0"/>
                <a:ea typeface="Lato Light" charset="0"/>
                <a:cs typeface="Lato Light" charset="0"/>
              </a:rPr>
              <a:t>{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97018" y="992017"/>
            <a:ext cx="2611835" cy="317721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 spc="-150">
                <a:solidFill>
                  <a:schemeClr val="tx1"/>
                </a:solidFill>
                <a:latin typeface="Lato Regular"/>
                <a:ea typeface="+mj-ea"/>
                <a:cs typeface="Lato Regular"/>
              </a:defRPr>
            </a:lvl1pPr>
          </a:lstStyle>
          <a:p>
            <a:pPr marL="514350" indent="-514350" algn="l">
              <a:lnSpc>
                <a:spcPct val="110000"/>
              </a:lnSpc>
              <a:buFontTx/>
              <a:buChar char="-"/>
            </a:pPr>
            <a:r>
              <a:rPr lang="en-US" sz="3000" b="0" dirty="0"/>
              <a:t>Creates</a:t>
            </a:r>
          </a:p>
          <a:p>
            <a:pPr marL="514350" indent="-514350" algn="l">
              <a:lnSpc>
                <a:spcPct val="110000"/>
              </a:lnSpc>
              <a:buFontTx/>
              <a:buChar char="-"/>
            </a:pPr>
            <a:r>
              <a:rPr lang="en-US" sz="3000" b="0" dirty="0"/>
              <a:t>Saves</a:t>
            </a:r>
          </a:p>
          <a:p>
            <a:pPr marL="514350" indent="-514350" algn="l">
              <a:lnSpc>
                <a:spcPct val="110000"/>
              </a:lnSpc>
              <a:buFontTx/>
              <a:buChar char="-"/>
            </a:pPr>
            <a:r>
              <a:rPr lang="en-US" sz="3000" b="0" dirty="0"/>
              <a:t>Sustains</a:t>
            </a:r>
          </a:p>
          <a:p>
            <a:pPr marL="514350" indent="-514350" algn="l">
              <a:lnSpc>
                <a:spcPct val="110000"/>
              </a:lnSpc>
              <a:buFontTx/>
              <a:buChar char="-"/>
            </a:pPr>
            <a:r>
              <a:rPr lang="en-US" sz="3000" b="0" dirty="0"/>
              <a:t>Identifies</a:t>
            </a:r>
          </a:p>
          <a:p>
            <a:pPr marL="514350" indent="-514350" algn="l">
              <a:lnSpc>
                <a:spcPct val="110000"/>
              </a:lnSpc>
              <a:buFontTx/>
              <a:buChar char="-"/>
            </a:pPr>
            <a:r>
              <a:rPr lang="en-US" sz="3000" b="0" dirty="0"/>
              <a:t>Resurrects</a:t>
            </a:r>
          </a:p>
        </p:txBody>
      </p:sp>
    </p:spTree>
    <p:extLst>
      <p:ext uri="{BB962C8B-B14F-4D97-AF65-F5344CB8AC3E}">
        <p14:creationId xmlns:p14="http://schemas.microsoft.com/office/powerpoint/2010/main" val="12935150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Holy Spirit Creates Love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300" b="1" dirty="0"/>
              <a:t>Reveals God’s love</a:t>
            </a:r>
          </a:p>
        </p:txBody>
      </p:sp>
    </p:spTree>
    <p:extLst>
      <p:ext uri="{BB962C8B-B14F-4D97-AF65-F5344CB8AC3E}">
        <p14:creationId xmlns:p14="http://schemas.microsoft.com/office/powerpoint/2010/main" val="20749490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Holy Spirit Creates Love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Reveals God’s love</a:t>
            </a:r>
          </a:p>
          <a:p>
            <a:r>
              <a:rPr lang="en-US" sz="3600" b="1" dirty="0"/>
              <a:t>Maintains our hope</a:t>
            </a:r>
            <a:endParaRPr lang="en-US" sz="3300" b="1" dirty="0"/>
          </a:p>
        </p:txBody>
      </p:sp>
    </p:spTree>
    <p:extLst>
      <p:ext uri="{BB962C8B-B14F-4D97-AF65-F5344CB8AC3E}">
        <p14:creationId xmlns:p14="http://schemas.microsoft.com/office/powerpoint/2010/main" val="278041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Submission Requires: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/>
              <a:t>Submission to His </a:t>
            </a:r>
            <a:r>
              <a:rPr lang="en-US" sz="3600" b="1" dirty="0"/>
              <a:t>Word</a:t>
            </a:r>
          </a:p>
          <a:p>
            <a:pPr>
              <a:lnSpc>
                <a:spcPct val="150000"/>
              </a:lnSpc>
            </a:pPr>
            <a:r>
              <a:rPr lang="en-US" sz="3600" dirty="0"/>
              <a:t>Submission to His </a:t>
            </a:r>
            <a:r>
              <a:rPr lang="en-US" sz="3600" b="1" dirty="0"/>
              <a:t>Power</a:t>
            </a:r>
          </a:p>
          <a:p>
            <a:pPr>
              <a:lnSpc>
                <a:spcPct val="150000"/>
              </a:lnSpc>
            </a:pPr>
            <a:r>
              <a:rPr lang="en-US" sz="3600" dirty="0"/>
              <a:t>Submission to His </a:t>
            </a:r>
            <a:r>
              <a:rPr lang="en-US" sz="3600" b="1" dirty="0"/>
              <a:t>Ministry</a:t>
            </a:r>
          </a:p>
        </p:txBody>
      </p:sp>
    </p:spTree>
    <p:extLst>
      <p:ext uri="{BB962C8B-B14F-4D97-AF65-F5344CB8AC3E}">
        <p14:creationId xmlns:p14="http://schemas.microsoft.com/office/powerpoint/2010/main" val="1694489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Holy Spirit Creates Love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8867" y="1251438"/>
            <a:ext cx="6207114" cy="3642243"/>
          </a:xfrm>
        </p:spPr>
        <p:txBody>
          <a:bodyPr>
            <a:normAutofit/>
          </a:bodyPr>
          <a:lstStyle/>
          <a:p>
            <a:r>
              <a:rPr lang="en-US" sz="2800" dirty="0"/>
              <a:t>Reveals God’s love</a:t>
            </a:r>
          </a:p>
          <a:p>
            <a:r>
              <a:rPr lang="en-US" sz="2800" dirty="0"/>
              <a:t>Maintains our hope</a:t>
            </a:r>
          </a:p>
          <a:p>
            <a:r>
              <a:rPr lang="en-US" sz="3600" b="1" dirty="0"/>
              <a:t>Creates the character of Christ</a:t>
            </a:r>
          </a:p>
        </p:txBody>
      </p:sp>
    </p:spTree>
    <p:extLst>
      <p:ext uri="{BB962C8B-B14F-4D97-AF65-F5344CB8AC3E}">
        <p14:creationId xmlns:p14="http://schemas.microsoft.com/office/powerpoint/2010/main" val="7980732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Holy Spirit Creates Love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Reveals God’s love</a:t>
            </a:r>
          </a:p>
          <a:p>
            <a:r>
              <a:rPr lang="en-US" dirty="0"/>
              <a:t>Maintains our hope</a:t>
            </a:r>
          </a:p>
          <a:p>
            <a:r>
              <a:rPr lang="en-US" dirty="0"/>
              <a:t>Creates the character of Christ</a:t>
            </a:r>
          </a:p>
          <a:p>
            <a:r>
              <a:rPr lang="en-US" sz="3200" b="1" dirty="0"/>
              <a:t>Resurrects and equips us with a glorified body</a:t>
            </a:r>
          </a:p>
        </p:txBody>
      </p:sp>
    </p:spTree>
    <p:extLst>
      <p:ext uri="{BB962C8B-B14F-4D97-AF65-F5344CB8AC3E}">
        <p14:creationId xmlns:p14="http://schemas.microsoft.com/office/powerpoint/2010/main" val="20795693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652" y="465439"/>
            <a:ext cx="6485860" cy="4236288"/>
          </a:xfrm>
        </p:spPr>
        <p:txBody>
          <a:bodyPr>
            <a:normAutofit/>
          </a:bodyPr>
          <a:lstStyle/>
          <a:p>
            <a:r>
              <a:rPr lang="en-US" sz="3600" b="0" dirty="0"/>
              <a:t>Walking by the Spirit begins the process of perfection in us and </a:t>
            </a:r>
            <a:r>
              <a:rPr lang="en-US" sz="3600" dirty="0"/>
              <a:t>resurrection completes it.</a:t>
            </a:r>
          </a:p>
        </p:txBody>
      </p:sp>
    </p:spTree>
    <p:extLst>
      <p:ext uri="{BB962C8B-B14F-4D97-AF65-F5344CB8AC3E}">
        <p14:creationId xmlns:p14="http://schemas.microsoft.com/office/powerpoint/2010/main" val="105144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48856" y="965137"/>
            <a:ext cx="6613451" cy="2760029"/>
          </a:xfrm>
        </p:spPr>
        <p:txBody>
          <a:bodyPr>
            <a:normAutofit/>
          </a:bodyPr>
          <a:lstStyle/>
          <a:p>
            <a:r>
              <a:rPr lang="mr-IN" sz="3200" dirty="0"/>
              <a:t>…</a:t>
            </a:r>
            <a:r>
              <a:rPr lang="en-US" sz="3200" dirty="0"/>
              <a:t> but the fruit of the Spirit is love</a:t>
            </a:r>
            <a:r>
              <a:rPr lang="mr-IN" sz="3200" dirty="0"/>
              <a:t>…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- Galatians 5:22a</a:t>
            </a:r>
          </a:p>
        </p:txBody>
      </p:sp>
    </p:spTree>
    <p:extLst>
      <p:ext uri="{BB962C8B-B14F-4D97-AF65-F5344CB8AC3E}">
        <p14:creationId xmlns:p14="http://schemas.microsoft.com/office/powerpoint/2010/main" val="1299549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Christians Love is: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8867" y="1581516"/>
            <a:ext cx="5935265" cy="690883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sz="3300" b="1" dirty="0"/>
              <a:t>Essential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7902" y="2364176"/>
            <a:ext cx="56399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Lato" charset="0"/>
                <a:ea typeface="Lato" charset="0"/>
                <a:cs typeface="Lato" charset="0"/>
              </a:rPr>
              <a:t>If I speak with the tongues of men and of angels, but do not have love, I have become a noisy gong or a clanging cymbal.</a:t>
            </a:r>
          </a:p>
          <a:p>
            <a:endParaRPr lang="en-US" sz="2400" b="1" dirty="0">
              <a:latin typeface="Lato" charset="0"/>
              <a:ea typeface="Lato" charset="0"/>
              <a:cs typeface="Lato" charset="0"/>
            </a:endParaRPr>
          </a:p>
          <a:p>
            <a:r>
              <a:rPr lang="en-US" sz="2400" b="1" dirty="0">
                <a:latin typeface="Lato" charset="0"/>
                <a:ea typeface="Lato" charset="0"/>
                <a:cs typeface="Lato" charset="0"/>
              </a:rPr>
              <a:t>- I Corinthians 13:1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07746" y="2272399"/>
            <a:ext cx="0" cy="1931213"/>
          </a:xfrm>
          <a:prstGeom prst="line">
            <a:avLst/>
          </a:prstGeom>
          <a:ln w="762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784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9487" y="965137"/>
            <a:ext cx="6602819" cy="2760029"/>
          </a:xfrm>
        </p:spPr>
        <p:txBody>
          <a:bodyPr>
            <a:normAutofit/>
          </a:bodyPr>
          <a:lstStyle/>
          <a:p>
            <a:r>
              <a:rPr lang="en-US" sz="3200" dirty="0"/>
              <a:t>If I have the gift of prophecy, and know all mysteries and all knowledge; and if I have all faith, so as to remove mountains, but do not have love, I am nothing.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- I Corinthians 13:2</a:t>
            </a:r>
          </a:p>
        </p:txBody>
      </p:sp>
    </p:spTree>
    <p:extLst>
      <p:ext uri="{BB962C8B-B14F-4D97-AF65-F5344CB8AC3E}">
        <p14:creationId xmlns:p14="http://schemas.microsoft.com/office/powerpoint/2010/main" val="1335262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7591" y="429599"/>
            <a:ext cx="6592186" cy="3680039"/>
          </a:xfrm>
        </p:spPr>
        <p:txBody>
          <a:bodyPr>
            <a:normAutofit/>
          </a:bodyPr>
          <a:lstStyle/>
          <a:p>
            <a:r>
              <a:rPr lang="en-US" sz="3200" dirty="0"/>
              <a:t>And if I give all my possessions to feed the poor, and if I surrender my body to be burned, but do not have love, it profits me nothing.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- I Corinthians 13:3</a:t>
            </a:r>
          </a:p>
        </p:txBody>
      </p:sp>
    </p:spTree>
    <p:extLst>
      <p:ext uri="{BB962C8B-B14F-4D97-AF65-F5344CB8AC3E}">
        <p14:creationId xmlns:p14="http://schemas.microsoft.com/office/powerpoint/2010/main" val="443891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Christians Love is: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8867" y="1581516"/>
            <a:ext cx="5935265" cy="2517854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sz="3200" dirty="0"/>
              <a:t>Essential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4000" b="1" dirty="0"/>
              <a:t>Visible</a:t>
            </a:r>
          </a:p>
        </p:txBody>
      </p:sp>
    </p:spTree>
    <p:extLst>
      <p:ext uri="{BB962C8B-B14F-4D97-AF65-F5344CB8AC3E}">
        <p14:creationId xmlns:p14="http://schemas.microsoft.com/office/powerpoint/2010/main" val="1529947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80753" y="429599"/>
            <a:ext cx="6496494" cy="3680039"/>
          </a:xfrm>
        </p:spPr>
        <p:txBody>
          <a:bodyPr>
            <a:normAutofit/>
          </a:bodyPr>
          <a:lstStyle/>
          <a:p>
            <a:r>
              <a:rPr lang="en-US" sz="3200" baseline="30000" dirty="0"/>
              <a:t>4</a:t>
            </a:r>
            <a:r>
              <a:rPr lang="en-US" sz="3200" dirty="0"/>
              <a:t> Love is patient, love is kind and is not jealous; love does not brag and is not arrogant, </a:t>
            </a:r>
            <a:r>
              <a:rPr lang="en-US" sz="3200" baseline="30000" dirty="0"/>
              <a:t>5</a:t>
            </a:r>
            <a:r>
              <a:rPr lang="en-US" sz="3200" dirty="0"/>
              <a:t> does not act unbecomingly; it does not seek its own, is not provoked, does not take into account a wrong suffered,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- I Corinthians 13:4-5</a:t>
            </a:r>
          </a:p>
        </p:txBody>
      </p:sp>
    </p:spTree>
    <p:extLst>
      <p:ext uri="{BB962C8B-B14F-4D97-AF65-F5344CB8AC3E}">
        <p14:creationId xmlns:p14="http://schemas.microsoft.com/office/powerpoint/2010/main" val="1543192575"/>
      </p:ext>
    </p:extLst>
  </p:cSld>
  <p:clrMapOvr>
    <a:masterClrMapping/>
  </p:clrMapOvr>
</p:sld>
</file>

<file path=ppt/theme/theme1.xml><?xml version="1.0" encoding="utf-8"?>
<a:theme xmlns:a="http://schemas.openxmlformats.org/drawingml/2006/main" name="With Title">
  <a:themeElements>
    <a:clrScheme name="All White">
      <a:dk1>
        <a:srgbClr val="FFFFFF"/>
      </a:dk1>
      <a:lt1>
        <a:srgbClr val="FFFFFF"/>
      </a:lt1>
      <a:dk2>
        <a:srgbClr val="FFFFFF"/>
      </a:dk2>
      <a:lt2>
        <a:srgbClr val="F8F8F8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717</Words>
  <Application>Microsoft Macintosh PowerPoint</Application>
  <PresentationFormat>Custom</PresentationFormat>
  <Paragraphs>96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Lato</vt:lpstr>
      <vt:lpstr>Lato Black</vt:lpstr>
      <vt:lpstr>Lato Light</vt:lpstr>
      <vt:lpstr>Lato Regular</vt:lpstr>
      <vt:lpstr>With Title</vt:lpstr>
      <vt:lpstr>PowerPoint Presentation</vt:lpstr>
      <vt:lpstr>The fruit of the Spirit is produced when we submit to the Spirit.</vt:lpstr>
      <vt:lpstr>Submission Requires:</vt:lpstr>
      <vt:lpstr>PowerPoint Presentation</vt:lpstr>
      <vt:lpstr>Christians Love is:</vt:lpstr>
      <vt:lpstr>PowerPoint Presentation</vt:lpstr>
      <vt:lpstr>PowerPoint Presentation</vt:lpstr>
      <vt:lpstr>Christians Love is:</vt:lpstr>
      <vt:lpstr>PowerPoint Presentation</vt:lpstr>
      <vt:lpstr>PowerPoint Presentation</vt:lpstr>
      <vt:lpstr>Christian Love is Visible Because it is:</vt:lpstr>
      <vt:lpstr>Christian Love is Visible Because it is:</vt:lpstr>
      <vt:lpstr>Christian Love is Visible Because it is:</vt:lpstr>
      <vt:lpstr>Christian Love is not based on:</vt:lpstr>
      <vt:lpstr>Christian love is based on a decision.</vt:lpstr>
      <vt:lpstr>Christians Love is:</vt:lpstr>
      <vt:lpstr>PowerPoint Presentation</vt:lpstr>
      <vt:lpstr>PowerPoint Presentation</vt:lpstr>
      <vt:lpstr>Love is the objective in Christian maturity because it is the essence of our experience with God.</vt:lpstr>
      <vt:lpstr>PowerPoint Presentation</vt:lpstr>
      <vt:lpstr>LOVE  FAITH  +  HOPE</vt:lpstr>
      <vt:lpstr>Why Love is the Greatest</vt:lpstr>
      <vt:lpstr>Why Love is the Greatest</vt:lpstr>
      <vt:lpstr>Faith – Hope – Love</vt:lpstr>
      <vt:lpstr>Why Love is the Greatest</vt:lpstr>
      <vt:lpstr>PowerPoint Presentation</vt:lpstr>
      <vt:lpstr>Love</vt:lpstr>
      <vt:lpstr>The Holy Spirit Creates Love</vt:lpstr>
      <vt:lpstr>The Holy Spirit Creates Love</vt:lpstr>
      <vt:lpstr>The Holy Spirit Creates Love</vt:lpstr>
      <vt:lpstr>The Holy Spirit Creates Love</vt:lpstr>
      <vt:lpstr>Walking by the Spirit begins the process of perfection in us and resurrection completes it.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HalBook</dc:creator>
  <cp:lastModifiedBy>Mark Knowles</cp:lastModifiedBy>
  <cp:revision>128</cp:revision>
  <dcterms:created xsi:type="dcterms:W3CDTF">2014-04-30T18:34:38Z</dcterms:created>
  <dcterms:modified xsi:type="dcterms:W3CDTF">2020-06-01T15:00:57Z</dcterms:modified>
</cp:coreProperties>
</file>