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5A84"/>
    <a:srgbClr val="024B50"/>
    <a:srgbClr val="374A4C"/>
    <a:srgbClr val="8C5C47"/>
    <a:srgbClr val="664543"/>
    <a:srgbClr val="43221B"/>
    <a:srgbClr val="466265"/>
    <a:srgbClr val="6B6B6B"/>
    <a:srgbClr val="B19F74"/>
    <a:srgbClr val="F0DE9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35"/>
    <p:restoredTop sz="94621"/>
  </p:normalViewPr>
  <p:slideViewPr>
    <p:cSldViewPr snapToGrid="0" snapToObjects="1">
      <p:cViewPr varScale="1">
        <p:scale>
          <a:sx n="122" d="100"/>
          <a:sy n="122" d="100"/>
        </p:scale>
        <p:origin x="1016" y="19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ome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TextBox 12"/>
          <p:cNvSpPr txBox="1"/>
          <p:nvPr userDrawn="1"/>
        </p:nvSpPr>
        <p:spPr>
          <a:xfrm>
            <a:off x="2501454" y="2355917"/>
            <a:ext cx="3924746" cy="338554"/>
          </a:xfrm>
          <a:prstGeom prst="rect">
            <a:avLst/>
          </a:prstGeom>
          <a:noFill/>
        </p:spPr>
        <p:txBody>
          <a:bodyPr wrap="square" rtlCol="0" anchor="b">
            <a:spAutoFit/>
          </a:bodyPr>
          <a:lstStyle/>
          <a:p>
            <a:pPr algn="ctr"/>
            <a:r>
              <a:rPr lang="en-US" sz="1600" b="1" i="0" spc="0" dirty="0">
                <a:latin typeface="Lato Regular"/>
                <a:cs typeface="Lato Regular"/>
              </a:rPr>
              <a:t>MIKE MAZZALONGO</a:t>
            </a:r>
          </a:p>
        </p:txBody>
      </p:sp>
      <p:sp>
        <p:nvSpPr>
          <p:cNvPr id="5" name="Text Placeholder 4"/>
          <p:cNvSpPr>
            <a:spLocks noGrp="1"/>
          </p:cNvSpPr>
          <p:nvPr>
            <p:ph type="body" sz="quarter" idx="10" hasCustomPrompt="1"/>
          </p:nvPr>
        </p:nvSpPr>
        <p:spPr>
          <a:xfrm>
            <a:off x="520699" y="1420092"/>
            <a:ext cx="2781301" cy="3363913"/>
          </a:xfrm>
        </p:spPr>
        <p:txBody>
          <a:bodyPr anchor="b">
            <a:normAutofit/>
          </a:bodyPr>
          <a:lstStyle>
            <a:lvl1pPr marL="0" indent="0" algn="ctr">
              <a:buNone/>
              <a:defRPr sz="19900">
                <a:latin typeface="Lato Black"/>
                <a:cs typeface="Lato Black"/>
              </a:defRPr>
            </a:lvl1pPr>
          </a:lstStyle>
          <a:p>
            <a:pPr lvl="0"/>
            <a:r>
              <a:rPr lang="en-US"/>
              <a:t>9</a:t>
            </a:r>
            <a:endParaRPr lang="en-US" dirty="0"/>
          </a:p>
        </p:txBody>
      </p:sp>
      <p:pic>
        <p:nvPicPr>
          <p:cNvPr id="7" name="Picture 6" descr="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82986" y="4503641"/>
            <a:ext cx="1825066" cy="259424"/>
          </a:xfrm>
          <a:prstGeom prst="rect">
            <a:avLst/>
          </a:prstGeom>
        </p:spPr>
      </p:pic>
      <p:cxnSp>
        <p:nvCxnSpPr>
          <p:cNvPr id="4" name="Straight Connector 3"/>
          <p:cNvCxnSpPr/>
          <p:nvPr userDrawn="1"/>
        </p:nvCxnSpPr>
        <p:spPr>
          <a:xfrm>
            <a:off x="3118344" y="2247583"/>
            <a:ext cx="2883533" cy="0"/>
          </a:xfrm>
          <a:prstGeom prst="line">
            <a:avLst/>
          </a:prstGeom>
          <a:ln>
            <a:solidFill>
              <a:schemeClr val="accent1">
                <a:alpha val="40000"/>
              </a:schemeClr>
            </a:solidFill>
          </a:ln>
          <a:effectLst/>
        </p:spPr>
        <p:style>
          <a:lnRef idx="2">
            <a:schemeClr val="accent1"/>
          </a:lnRef>
          <a:fillRef idx="0">
            <a:schemeClr val="accent1"/>
          </a:fillRef>
          <a:effectRef idx="1">
            <a:schemeClr val="accent1"/>
          </a:effectRef>
          <a:fontRef idx="minor">
            <a:schemeClr val="tx1"/>
          </a:fontRef>
        </p:style>
      </p:cxnSp>
      <p:sp>
        <p:nvSpPr>
          <p:cNvPr id="3" name="Subtitle 2"/>
          <p:cNvSpPr>
            <a:spLocks noGrp="1"/>
          </p:cNvSpPr>
          <p:nvPr>
            <p:ph type="subTitle" idx="1" hasCustomPrompt="1"/>
          </p:nvPr>
        </p:nvSpPr>
        <p:spPr>
          <a:xfrm>
            <a:off x="3302000" y="2934636"/>
            <a:ext cx="5176113" cy="1239893"/>
          </a:xfrm>
        </p:spPr>
        <p:txBody>
          <a:bodyPr anchor="ctr">
            <a:noAutofit/>
          </a:bodyPr>
          <a:lstStyle>
            <a:lvl1pPr marL="0" indent="0" algn="ctr">
              <a:lnSpc>
                <a:spcPct val="80000"/>
              </a:lnSpc>
              <a:buNone/>
              <a:defRPr sz="3600" b="1" spc="0" baseline="0">
                <a:solidFill>
                  <a:schemeClr val="tx1">
                    <a:tint val="75000"/>
                  </a:schemeClr>
                </a:solidFill>
                <a:latin typeface="Lato Black"/>
                <a:cs typeface="Lato Black"/>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Title of Lesson</a:t>
            </a:r>
            <a:br>
              <a:rPr lang="en-US" dirty="0"/>
            </a:br>
            <a:r>
              <a:rPr lang="en-US" dirty="0"/>
              <a:t>Second Line of Title</a:t>
            </a:r>
          </a:p>
        </p:txBody>
      </p:sp>
    </p:spTree>
    <p:extLst>
      <p:ext uri="{BB962C8B-B14F-4D97-AF65-F5344CB8AC3E}">
        <p14:creationId xmlns:p14="http://schemas.microsoft.com/office/powerpoint/2010/main" val="1444753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th 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pc="-150">
                <a:solidFill>
                  <a:schemeClr val="bg1"/>
                </a:solidFill>
              </a:defRPr>
            </a:lvl1pPr>
          </a:lstStyle>
          <a:p>
            <a:r>
              <a:rPr lang="en-US" dirty="0"/>
              <a:t>Click to edit Master title style</a:t>
            </a:r>
          </a:p>
        </p:txBody>
      </p:sp>
      <p:sp>
        <p:nvSpPr>
          <p:cNvPr id="4" name="Text Placeholder 3"/>
          <p:cNvSpPr>
            <a:spLocks noGrp="1"/>
          </p:cNvSpPr>
          <p:nvPr>
            <p:ph type="body" sz="quarter" idx="10"/>
          </p:nvPr>
        </p:nvSpPr>
        <p:spPr>
          <a:xfrm>
            <a:off x="598488" y="1251437"/>
            <a:ext cx="7913687" cy="36422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46836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e Vers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713221" y="429598"/>
            <a:ext cx="7473085" cy="3680039"/>
          </a:xfrm>
        </p:spPr>
        <p:txBody>
          <a:bodyPr anchor="ctr"/>
          <a:lstStyle>
            <a:lvl1pPr marL="0" marR="0" indent="0" algn="l" defTabSz="457200" rtl="0" eaLnBrk="1" fontAlgn="auto" latinLnBrk="0" hangingPunct="1">
              <a:lnSpc>
                <a:spcPct val="100000"/>
              </a:lnSpc>
              <a:spcBef>
                <a:spcPct val="20000"/>
              </a:spcBef>
              <a:spcAft>
                <a:spcPts val="0"/>
              </a:spcAft>
              <a:buClrTx/>
              <a:buSzTx/>
              <a:buFont typeface="Arial"/>
              <a:buNone/>
              <a:tabLst/>
              <a:defRPr>
                <a:latin typeface="Lato Regular"/>
                <a:cs typeface="Lato Regular"/>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For God so loved the world, that He gave His only begotten Son, that whoever believes in Him shall not perish, but have eternal life.</a:t>
            </a:r>
          </a:p>
        </p:txBody>
      </p:sp>
      <p:sp>
        <p:nvSpPr>
          <p:cNvPr id="3" name="Text Placeholder 2"/>
          <p:cNvSpPr>
            <a:spLocks noGrp="1"/>
          </p:cNvSpPr>
          <p:nvPr>
            <p:ph type="body" sz="quarter" idx="11" hasCustomPrompt="1"/>
          </p:nvPr>
        </p:nvSpPr>
        <p:spPr>
          <a:xfrm>
            <a:off x="713221" y="4109637"/>
            <a:ext cx="4156042" cy="522988"/>
          </a:xfrm>
        </p:spPr>
        <p:txBody>
          <a:bodyPr>
            <a:normAutofit/>
          </a:bodyPr>
          <a:lstStyle>
            <a:lvl1pPr marL="0" indent="0" algn="l">
              <a:buNone/>
              <a:defRPr sz="2800" b="1" baseline="0">
                <a:latin typeface="Lato Regular"/>
                <a:cs typeface="Lato Regular"/>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 John 3:16</a:t>
            </a:r>
          </a:p>
        </p:txBody>
      </p:sp>
    </p:spTree>
    <p:extLst>
      <p:ext uri="{BB962C8B-B14F-4D97-AF65-F5344CB8AC3E}">
        <p14:creationId xmlns:p14="http://schemas.microsoft.com/office/powerpoint/2010/main" val="1649283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Full Single Statm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5285" y="465439"/>
            <a:ext cx="7913430" cy="4236288"/>
          </a:xfrm>
        </p:spPr>
        <p:txBody>
          <a:bodyPr anchor="ctr">
            <a:normAutofit/>
          </a:bodyPr>
          <a:lstStyle>
            <a:lvl1pPr algn="ctr">
              <a:defRPr sz="4000"/>
            </a:lvl1pPr>
          </a:lstStyle>
          <a:p>
            <a:r>
              <a:rPr lang="en-US" dirty="0"/>
              <a:t>Click to edit Master title style</a:t>
            </a:r>
          </a:p>
        </p:txBody>
      </p:sp>
    </p:spTree>
    <p:extLst>
      <p:ext uri="{BB962C8B-B14F-4D97-AF65-F5344CB8AC3E}">
        <p14:creationId xmlns:p14="http://schemas.microsoft.com/office/powerpoint/2010/main" val="531764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Home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149600" y="3416300"/>
            <a:ext cx="5575300" cy="1549400"/>
          </a:xfrm>
        </p:spPr>
        <p:txBody>
          <a:bodyPr anchor="ctr">
            <a:noAutofit/>
          </a:bodyPr>
          <a:lstStyle>
            <a:lvl1pPr marL="0" indent="0" algn="ctr">
              <a:lnSpc>
                <a:spcPct val="80000"/>
              </a:lnSpc>
              <a:buNone/>
              <a:defRPr sz="3600" b="1" spc="0" baseline="0">
                <a:solidFill>
                  <a:schemeClr val="tx1">
                    <a:tint val="75000"/>
                  </a:schemeClr>
                </a:solidFill>
                <a:latin typeface="Lato Black"/>
                <a:cs typeface="Lato Black"/>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Perfection is the </a:t>
            </a:r>
            <a:br>
              <a:rPr lang="en-US"/>
            </a:br>
            <a:r>
              <a:rPr lang="en-US"/>
              <a:t>Absolute Standard</a:t>
            </a:r>
            <a:endParaRPr lang="en-US" dirty="0"/>
          </a:p>
        </p:txBody>
      </p:sp>
      <p:sp>
        <p:nvSpPr>
          <p:cNvPr id="13" name="TextBox 12"/>
          <p:cNvSpPr txBox="1"/>
          <p:nvPr userDrawn="1"/>
        </p:nvSpPr>
        <p:spPr>
          <a:xfrm>
            <a:off x="2503109" y="2405064"/>
            <a:ext cx="3939514" cy="338554"/>
          </a:xfrm>
          <a:prstGeom prst="rect">
            <a:avLst/>
          </a:prstGeom>
          <a:noFill/>
        </p:spPr>
        <p:txBody>
          <a:bodyPr wrap="square" rtlCol="0" anchor="b">
            <a:spAutoFit/>
          </a:bodyPr>
          <a:lstStyle/>
          <a:p>
            <a:pPr algn="ctr"/>
            <a:r>
              <a:rPr lang="en-US" sz="1600" b="1" i="0" spc="0" dirty="0">
                <a:latin typeface="Lato Regular"/>
                <a:cs typeface="Lato Regular"/>
              </a:rPr>
              <a:t>MIKE MAZZALONGO</a:t>
            </a:r>
          </a:p>
        </p:txBody>
      </p:sp>
      <p:sp>
        <p:nvSpPr>
          <p:cNvPr id="5" name="Text Placeholder 4"/>
          <p:cNvSpPr>
            <a:spLocks noGrp="1"/>
          </p:cNvSpPr>
          <p:nvPr>
            <p:ph type="body" sz="quarter" idx="10" hasCustomPrompt="1"/>
          </p:nvPr>
        </p:nvSpPr>
        <p:spPr>
          <a:xfrm>
            <a:off x="511349" y="1954061"/>
            <a:ext cx="2638251" cy="3363913"/>
          </a:xfrm>
        </p:spPr>
        <p:txBody>
          <a:bodyPr anchor="b">
            <a:normAutofit/>
          </a:bodyPr>
          <a:lstStyle>
            <a:lvl1pPr marL="0" indent="0" algn="ctr">
              <a:buNone/>
              <a:defRPr sz="19900">
                <a:latin typeface="Lato Black"/>
                <a:cs typeface="Lato Black"/>
              </a:defRPr>
            </a:lvl1pPr>
          </a:lstStyle>
          <a:p>
            <a:pPr lvl="0"/>
            <a:r>
              <a:rPr lang="en-US" dirty="0"/>
              <a:t>9</a:t>
            </a:r>
          </a:p>
        </p:txBody>
      </p:sp>
      <p:cxnSp>
        <p:nvCxnSpPr>
          <p:cNvPr id="4" name="Straight Connector 3"/>
          <p:cNvCxnSpPr/>
          <p:nvPr userDrawn="1"/>
        </p:nvCxnSpPr>
        <p:spPr>
          <a:xfrm>
            <a:off x="3031099" y="2273297"/>
            <a:ext cx="2883533" cy="0"/>
          </a:xfrm>
          <a:prstGeom prst="line">
            <a:avLst/>
          </a:prstGeom>
          <a:ln>
            <a:solidFill>
              <a:schemeClr val="accent1">
                <a:alpha val="4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35190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ble Verse Blank">
    <p:bg>
      <p:bgPr>
        <a:solidFill>
          <a:srgbClr val="245A84"/>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713221" y="429598"/>
            <a:ext cx="7473085" cy="3680039"/>
          </a:xfrm>
        </p:spPr>
        <p:txBody>
          <a:bodyPr anchor="ctr"/>
          <a:lstStyle>
            <a:lvl1pPr marL="0" marR="0" indent="0" algn="l" defTabSz="457200" rtl="0" eaLnBrk="1" fontAlgn="auto" latinLnBrk="0" hangingPunct="1">
              <a:lnSpc>
                <a:spcPct val="100000"/>
              </a:lnSpc>
              <a:spcBef>
                <a:spcPct val="20000"/>
              </a:spcBef>
              <a:spcAft>
                <a:spcPts val="0"/>
              </a:spcAft>
              <a:buClrTx/>
              <a:buSzTx/>
              <a:buFont typeface="Arial"/>
              <a:buNone/>
              <a:tabLst/>
              <a:defRPr>
                <a:latin typeface="Lato Regular"/>
                <a:cs typeface="Lato Regular"/>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For God so loved the world, that He gave His only begotten Son, that whoever believes in Him shall not perish, but have eternal life.</a:t>
            </a:r>
          </a:p>
        </p:txBody>
      </p:sp>
      <p:sp>
        <p:nvSpPr>
          <p:cNvPr id="3" name="Text Placeholder 2"/>
          <p:cNvSpPr>
            <a:spLocks noGrp="1"/>
          </p:cNvSpPr>
          <p:nvPr>
            <p:ph type="body" sz="quarter" idx="11" hasCustomPrompt="1"/>
          </p:nvPr>
        </p:nvSpPr>
        <p:spPr>
          <a:xfrm>
            <a:off x="713221" y="4109637"/>
            <a:ext cx="4156042" cy="522988"/>
          </a:xfrm>
        </p:spPr>
        <p:txBody>
          <a:bodyPr>
            <a:normAutofit/>
          </a:bodyPr>
          <a:lstStyle>
            <a:lvl1pPr marL="0" indent="0" algn="l">
              <a:buNone/>
              <a:defRPr sz="2800" b="1" baseline="0">
                <a:latin typeface="Lato Regular"/>
                <a:cs typeface="Lato Regular"/>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 John 3:16</a:t>
            </a:r>
          </a:p>
        </p:txBody>
      </p:sp>
    </p:spTree>
    <p:extLst>
      <p:ext uri="{BB962C8B-B14F-4D97-AF65-F5344CB8AC3E}">
        <p14:creationId xmlns:p14="http://schemas.microsoft.com/office/powerpoint/2010/main" val="1364976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With Title 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pc="-150">
                <a:solidFill>
                  <a:schemeClr val="bg1"/>
                </a:solidFill>
              </a:defRPr>
            </a:lvl1pPr>
          </a:lstStyle>
          <a:p>
            <a:r>
              <a:rPr lang="en-US" dirty="0"/>
              <a:t>Click to edit Master title style</a:t>
            </a:r>
          </a:p>
        </p:txBody>
      </p:sp>
      <p:sp>
        <p:nvSpPr>
          <p:cNvPr id="4" name="Text Placeholder 3"/>
          <p:cNvSpPr>
            <a:spLocks noGrp="1"/>
          </p:cNvSpPr>
          <p:nvPr>
            <p:ph type="body" sz="quarter" idx="10"/>
          </p:nvPr>
        </p:nvSpPr>
        <p:spPr>
          <a:xfrm>
            <a:off x="598488" y="1251437"/>
            <a:ext cx="7913687" cy="36422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55858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ingle Statment Blank">
    <p:bg>
      <p:bgPr>
        <a:solidFill>
          <a:srgbClr val="245A8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5285" y="614391"/>
            <a:ext cx="7913430" cy="3914718"/>
          </a:xfrm>
        </p:spPr>
        <p:txBody>
          <a:bodyPr anchor="ctr">
            <a:normAutofit/>
          </a:bodyPr>
          <a:lstStyle>
            <a:lvl1pPr algn="ctr">
              <a:defRPr sz="4000"/>
            </a:lvl1pPr>
          </a:lstStyle>
          <a:p>
            <a:r>
              <a:rPr lang="en-US" dirty="0"/>
              <a:t>Click to edit Master title style</a:t>
            </a:r>
          </a:p>
        </p:txBody>
      </p:sp>
    </p:spTree>
    <p:extLst>
      <p:ext uri="{BB962C8B-B14F-4D97-AF65-F5344CB8AC3E}">
        <p14:creationId xmlns:p14="http://schemas.microsoft.com/office/powerpoint/2010/main" val="1593576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p:bg>
      <p:bgPr>
        <a:solidFill>
          <a:schemeClr val="bg2">
            <a:lumMod val="10000"/>
          </a:schemeClr>
        </a:solid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98230" y="205979"/>
            <a:ext cx="791343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98230" y="1318483"/>
            <a:ext cx="791343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93260633"/>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5" r:id="rId3"/>
    <p:sldLayoutId id="2147483667" r:id="rId4"/>
    <p:sldLayoutId id="2147483666" r:id="rId5"/>
    <p:sldLayoutId id="2147483661" r:id="rId6"/>
    <p:sldLayoutId id="2147483660" r:id="rId7"/>
    <p:sldLayoutId id="2147483663" r:id="rId8"/>
    <p:sldLayoutId id="2147483668" r:id="rId9"/>
  </p:sldLayoutIdLst>
  <p:txStyles>
    <p:titleStyle>
      <a:lvl1pPr algn="l" defTabSz="457200" rtl="0" eaLnBrk="1" latinLnBrk="0" hangingPunct="1">
        <a:spcBef>
          <a:spcPct val="0"/>
        </a:spcBef>
        <a:buNone/>
        <a:defRPr sz="3600" b="1" kern="1200" spc="-150">
          <a:solidFill>
            <a:schemeClr val="tx1"/>
          </a:solidFill>
          <a:latin typeface="Lato Regular"/>
          <a:ea typeface="+mj-ea"/>
          <a:cs typeface="Lato Regular"/>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Lato Regular"/>
          <a:ea typeface="+mn-ea"/>
          <a:cs typeface="Lato Regular"/>
        </a:defRPr>
      </a:lvl1pPr>
      <a:lvl2pPr marL="742950" indent="-285750" algn="l" defTabSz="457200" rtl="0" eaLnBrk="1" latinLnBrk="0" hangingPunct="1">
        <a:spcBef>
          <a:spcPct val="20000"/>
        </a:spcBef>
        <a:buFont typeface="Arial"/>
        <a:buChar char="–"/>
        <a:defRPr sz="2800" kern="1200">
          <a:solidFill>
            <a:schemeClr val="tx1"/>
          </a:solidFill>
          <a:latin typeface="Lato Regular"/>
          <a:ea typeface="+mn-ea"/>
          <a:cs typeface="Lato Regular"/>
        </a:defRPr>
      </a:lvl2pPr>
      <a:lvl3pPr marL="1143000" indent="-228600" algn="l" defTabSz="457200" rtl="0" eaLnBrk="1" latinLnBrk="0" hangingPunct="1">
        <a:spcBef>
          <a:spcPct val="20000"/>
        </a:spcBef>
        <a:buFont typeface="Arial"/>
        <a:buChar char="•"/>
        <a:defRPr sz="2400" kern="1200">
          <a:solidFill>
            <a:schemeClr val="tx1"/>
          </a:solidFill>
          <a:latin typeface="Lato Regular"/>
          <a:ea typeface="+mn-ea"/>
          <a:cs typeface="Lato Regular"/>
        </a:defRPr>
      </a:lvl3pPr>
      <a:lvl4pPr marL="1600200" indent="-228600" algn="l" defTabSz="457200" rtl="0" eaLnBrk="1" latinLnBrk="0" hangingPunct="1">
        <a:spcBef>
          <a:spcPct val="20000"/>
        </a:spcBef>
        <a:buFont typeface="Arial"/>
        <a:buChar char="–"/>
        <a:defRPr sz="2000" kern="1200">
          <a:solidFill>
            <a:schemeClr val="tx1"/>
          </a:solidFill>
          <a:latin typeface="Lato Regular"/>
          <a:ea typeface="+mn-ea"/>
          <a:cs typeface="Lato Regular"/>
        </a:defRPr>
      </a:lvl4pPr>
      <a:lvl5pPr marL="2057400" indent="-228600" algn="l" defTabSz="457200" rtl="0" eaLnBrk="1" latinLnBrk="0" hangingPunct="1">
        <a:spcBef>
          <a:spcPct val="20000"/>
        </a:spcBef>
        <a:buFont typeface="Arial"/>
        <a:buChar char="»"/>
        <a:defRPr sz="2000" kern="1200">
          <a:solidFill>
            <a:schemeClr val="tx1"/>
          </a:solidFill>
          <a:latin typeface="Lato Regular"/>
          <a:ea typeface="+mn-ea"/>
          <a:cs typeface="Lato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20699" y="1420093"/>
            <a:ext cx="2781301" cy="2836598"/>
          </a:xfrm>
        </p:spPr>
        <p:txBody>
          <a:bodyPr>
            <a:normAutofit lnSpcReduction="10000"/>
          </a:bodyPr>
          <a:lstStyle/>
          <a:p>
            <a:r>
              <a:rPr lang="en-US" dirty="0"/>
              <a:t>3</a:t>
            </a:r>
          </a:p>
        </p:txBody>
      </p:sp>
      <p:sp>
        <p:nvSpPr>
          <p:cNvPr id="3" name="Subtitle 2"/>
          <p:cNvSpPr>
            <a:spLocks noGrp="1"/>
          </p:cNvSpPr>
          <p:nvPr>
            <p:ph type="subTitle" idx="1"/>
          </p:nvPr>
        </p:nvSpPr>
        <p:spPr>
          <a:xfrm>
            <a:off x="3117852" y="2571750"/>
            <a:ext cx="5448300" cy="1239893"/>
          </a:xfrm>
        </p:spPr>
        <p:txBody>
          <a:bodyPr/>
          <a:lstStyle/>
          <a:p>
            <a:r>
              <a:rPr lang="en-US" sz="4800" dirty="0"/>
              <a:t>Paul's Teaching </a:t>
            </a:r>
            <a:br>
              <a:rPr lang="en-US" sz="4800" dirty="0"/>
            </a:br>
            <a:r>
              <a:rPr lang="en-US" sz="4800" dirty="0"/>
              <a:t>on Perfection</a:t>
            </a:r>
            <a:endParaRPr lang="en-US" sz="4000" dirty="0"/>
          </a:p>
        </p:txBody>
      </p:sp>
    </p:spTree>
    <p:extLst>
      <p:ext uri="{BB962C8B-B14F-4D97-AF65-F5344CB8AC3E}">
        <p14:creationId xmlns:p14="http://schemas.microsoft.com/office/powerpoint/2010/main" val="469371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26124" y="429598"/>
            <a:ext cx="8839199" cy="3680039"/>
          </a:xfrm>
        </p:spPr>
        <p:txBody>
          <a:bodyPr>
            <a:normAutofit fontScale="92500" lnSpcReduction="20000"/>
          </a:bodyPr>
          <a:lstStyle/>
          <a:p>
            <a:r>
              <a:rPr lang="en-US" sz="3600" baseline="30000" dirty="0"/>
              <a:t>15</a:t>
            </a:r>
            <a:r>
              <a:rPr lang="en-US" sz="3600" dirty="0"/>
              <a:t> “We are Jews by nature and not sinners from among the Gentiles; </a:t>
            </a:r>
            <a:r>
              <a:rPr lang="en-US" sz="3600" baseline="30000" dirty="0"/>
              <a:t>16</a:t>
            </a:r>
            <a:r>
              <a:rPr lang="en-US" sz="3600" dirty="0"/>
              <a:t> nevertheless knowing that a man is not justified by the works of the Law but through faith in Christ Jesus, even we have believed in Christ Jesus, so that we may be justified by faith in Christ and not by the works of the Law; since by the works of the Law no flesh will be justified.</a:t>
            </a:r>
          </a:p>
        </p:txBody>
      </p:sp>
      <p:sp>
        <p:nvSpPr>
          <p:cNvPr id="3" name="Text Placeholder 2"/>
          <p:cNvSpPr>
            <a:spLocks noGrp="1"/>
          </p:cNvSpPr>
          <p:nvPr>
            <p:ph type="body" sz="quarter" idx="11"/>
          </p:nvPr>
        </p:nvSpPr>
        <p:spPr/>
        <p:txBody>
          <a:bodyPr/>
          <a:lstStyle/>
          <a:p>
            <a:r>
              <a:rPr lang="en-US" dirty="0"/>
              <a:t>- Galatians 2:15-16</a:t>
            </a:r>
          </a:p>
        </p:txBody>
      </p:sp>
    </p:spTree>
    <p:extLst>
      <p:ext uri="{BB962C8B-B14F-4D97-AF65-F5344CB8AC3E}">
        <p14:creationId xmlns:p14="http://schemas.microsoft.com/office/powerpoint/2010/main" val="1145740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7145" y="429598"/>
            <a:ext cx="8776138" cy="3680039"/>
          </a:xfrm>
        </p:spPr>
        <p:txBody>
          <a:bodyPr>
            <a:normAutofit/>
          </a:bodyPr>
          <a:lstStyle/>
          <a:p>
            <a:r>
              <a:rPr lang="en-US" sz="4000" baseline="30000" dirty="0"/>
              <a:t>26</a:t>
            </a:r>
            <a:r>
              <a:rPr lang="en-US" sz="4000" dirty="0"/>
              <a:t> For you are all sons of God through faith in Christ Jesus. </a:t>
            </a:r>
            <a:r>
              <a:rPr lang="en-US" sz="4000" baseline="30000" dirty="0"/>
              <a:t>27</a:t>
            </a:r>
            <a:r>
              <a:rPr lang="en-US" sz="4000" dirty="0"/>
              <a:t> For all of you who were baptized into Christ have clothed yourselves with Christ.</a:t>
            </a:r>
          </a:p>
        </p:txBody>
      </p:sp>
      <p:sp>
        <p:nvSpPr>
          <p:cNvPr id="3" name="Text Placeholder 2"/>
          <p:cNvSpPr>
            <a:spLocks noGrp="1"/>
          </p:cNvSpPr>
          <p:nvPr>
            <p:ph type="body" sz="quarter" idx="11"/>
          </p:nvPr>
        </p:nvSpPr>
        <p:spPr/>
        <p:txBody>
          <a:bodyPr/>
          <a:lstStyle/>
          <a:p>
            <a:r>
              <a:rPr lang="en-US" dirty="0"/>
              <a:t>- Galatians 3:26-27</a:t>
            </a:r>
          </a:p>
        </p:txBody>
      </p:sp>
    </p:spTree>
    <p:extLst>
      <p:ext uri="{BB962C8B-B14F-4D97-AF65-F5344CB8AC3E}">
        <p14:creationId xmlns:p14="http://schemas.microsoft.com/office/powerpoint/2010/main" val="403792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Things People </a:t>
            </a:r>
            <a:r>
              <a:rPr lang="en-US" u="sng" dirty="0"/>
              <a:t>Do </a:t>
            </a:r>
            <a:r>
              <a:rPr lang="en-US" dirty="0"/>
              <a:t>When they Come to Christ</a:t>
            </a:r>
          </a:p>
        </p:txBody>
      </p:sp>
      <p:sp>
        <p:nvSpPr>
          <p:cNvPr id="3" name="Text Placeholder 2"/>
          <p:cNvSpPr>
            <a:spLocks noGrp="1"/>
          </p:cNvSpPr>
          <p:nvPr>
            <p:ph type="body" sz="quarter" idx="10"/>
          </p:nvPr>
        </p:nvSpPr>
        <p:spPr/>
        <p:txBody>
          <a:bodyPr>
            <a:normAutofit fontScale="92500" lnSpcReduction="20000"/>
          </a:bodyPr>
          <a:lstStyle/>
          <a:p>
            <a:r>
              <a:rPr lang="en-US" sz="4000" dirty="0"/>
              <a:t>Listen</a:t>
            </a:r>
          </a:p>
          <a:p>
            <a:r>
              <a:rPr lang="en-US" sz="4000" dirty="0"/>
              <a:t>Decide</a:t>
            </a:r>
          </a:p>
          <a:p>
            <a:r>
              <a:rPr lang="en-US" sz="4000" dirty="0"/>
              <a:t>Repent</a:t>
            </a:r>
          </a:p>
          <a:p>
            <a:r>
              <a:rPr lang="en-US" sz="4000" dirty="0"/>
              <a:t>Confess</a:t>
            </a:r>
          </a:p>
          <a:p>
            <a:r>
              <a:rPr lang="en-US" sz="4000" dirty="0"/>
              <a:t>Baptized</a:t>
            </a:r>
          </a:p>
          <a:p>
            <a:r>
              <a:rPr lang="en-US" sz="4000" dirty="0"/>
              <a:t>Remain faithful</a:t>
            </a:r>
            <a:endParaRPr lang="en-US" dirty="0"/>
          </a:p>
        </p:txBody>
      </p:sp>
    </p:spTree>
    <p:extLst>
      <p:ext uri="{BB962C8B-B14F-4D97-AF65-F5344CB8AC3E}">
        <p14:creationId xmlns:p14="http://schemas.microsoft.com/office/powerpoint/2010/main" val="1691146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228" y="465439"/>
            <a:ext cx="8713075" cy="4236288"/>
          </a:xfrm>
        </p:spPr>
        <p:txBody>
          <a:bodyPr>
            <a:normAutofit/>
          </a:bodyPr>
          <a:lstStyle/>
          <a:p>
            <a:pPr algn="l">
              <a:spcAft>
                <a:spcPts val="600"/>
              </a:spcAft>
            </a:pPr>
            <a:r>
              <a:rPr lang="en-US" sz="4800" dirty="0"/>
              <a:t>These things are </a:t>
            </a:r>
            <a:r>
              <a:rPr lang="en-US" sz="4800" u="sng" dirty="0"/>
              <a:t>not</a:t>
            </a:r>
            <a:r>
              <a:rPr lang="en-US" sz="4800" dirty="0"/>
              <a:t> works </a:t>
            </a:r>
            <a:br>
              <a:rPr lang="en-US" sz="4800" dirty="0"/>
            </a:br>
            <a:r>
              <a:rPr lang="en-US" sz="4800" dirty="0"/>
              <a:t>of the law because:</a:t>
            </a:r>
            <a:br>
              <a:rPr lang="en-US" sz="4800" dirty="0"/>
            </a:br>
            <a:br>
              <a:rPr lang="en-US" sz="2800" dirty="0"/>
            </a:br>
            <a:r>
              <a:rPr lang="en-US" sz="4400" dirty="0"/>
              <a:t>	</a:t>
            </a:r>
            <a:r>
              <a:rPr lang="en-US" sz="4400" b="0" dirty="0"/>
              <a:t>1. We can actually do these things</a:t>
            </a:r>
            <a:br>
              <a:rPr lang="en-US" sz="4400" b="0" dirty="0"/>
            </a:br>
            <a:r>
              <a:rPr lang="en-US" sz="4400" b="0" dirty="0"/>
              <a:t>	2. They are given to us to do by God</a:t>
            </a:r>
            <a:br>
              <a:rPr lang="en-US" sz="4400" b="0" dirty="0"/>
            </a:br>
            <a:r>
              <a:rPr lang="en-US" sz="4400" b="0" dirty="0"/>
              <a:t>	3. They are effective</a:t>
            </a:r>
          </a:p>
        </p:txBody>
      </p:sp>
    </p:spTree>
    <p:extLst>
      <p:ext uri="{BB962C8B-B14F-4D97-AF65-F5344CB8AC3E}">
        <p14:creationId xmlns:p14="http://schemas.microsoft.com/office/powerpoint/2010/main" val="1274784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68167" y="429598"/>
            <a:ext cx="8776136" cy="3680039"/>
          </a:xfrm>
        </p:spPr>
        <p:txBody>
          <a:bodyPr>
            <a:normAutofit fontScale="92500"/>
          </a:bodyPr>
          <a:lstStyle/>
          <a:p>
            <a:r>
              <a:rPr lang="en-US" b="1" dirty="0"/>
              <a:t>PAUL POINTS OUT THE STAKES:</a:t>
            </a:r>
          </a:p>
          <a:p>
            <a:endParaRPr lang="en-US" sz="1600" b="1" dirty="0"/>
          </a:p>
          <a:p>
            <a:r>
              <a:rPr lang="en-US" baseline="30000" dirty="0"/>
              <a:t>3 </a:t>
            </a:r>
            <a:r>
              <a:rPr lang="en-US" dirty="0"/>
              <a:t>So also we, while we were children, were held in bondage under the elemental things of the world. </a:t>
            </a:r>
            <a:r>
              <a:rPr lang="en-US" baseline="30000" dirty="0"/>
              <a:t>4</a:t>
            </a:r>
            <a:r>
              <a:rPr lang="en-US" dirty="0"/>
              <a:t> But when the fullness of the time came, God sent forth His Son, born of a woman, born under the Law, </a:t>
            </a:r>
            <a:r>
              <a:rPr lang="en-US" baseline="30000" dirty="0"/>
              <a:t>5</a:t>
            </a:r>
            <a:r>
              <a:rPr lang="en-US" dirty="0"/>
              <a:t> so that He might redeem those who were under the Law, that we might receive the adoption as sons.</a:t>
            </a:r>
          </a:p>
        </p:txBody>
      </p:sp>
      <p:sp>
        <p:nvSpPr>
          <p:cNvPr id="3" name="Text Placeholder 2"/>
          <p:cNvSpPr>
            <a:spLocks noGrp="1"/>
          </p:cNvSpPr>
          <p:nvPr>
            <p:ph type="body" sz="quarter" idx="11"/>
          </p:nvPr>
        </p:nvSpPr>
        <p:spPr/>
        <p:txBody>
          <a:bodyPr/>
          <a:lstStyle/>
          <a:p>
            <a:r>
              <a:rPr lang="en-US" dirty="0"/>
              <a:t>- Galatians 4:3-5</a:t>
            </a:r>
          </a:p>
        </p:txBody>
      </p:sp>
    </p:spTree>
    <p:extLst>
      <p:ext uri="{BB962C8B-B14F-4D97-AF65-F5344CB8AC3E}">
        <p14:creationId xmlns:p14="http://schemas.microsoft.com/office/powerpoint/2010/main" val="1299183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89186" y="429598"/>
            <a:ext cx="8818179" cy="3680039"/>
          </a:xfrm>
        </p:spPr>
        <p:txBody>
          <a:bodyPr>
            <a:normAutofit/>
          </a:bodyPr>
          <a:lstStyle/>
          <a:p>
            <a:r>
              <a:rPr lang="en-US" sz="4000" baseline="30000" dirty="0"/>
              <a:t>6 </a:t>
            </a:r>
            <a:r>
              <a:rPr lang="en-US" sz="4000" dirty="0"/>
              <a:t>Because you are sons, God has sent forth the Spirit of His Son into our hearts, crying, “Abba! Father!” </a:t>
            </a:r>
            <a:r>
              <a:rPr lang="en-US" sz="4000" baseline="30000" dirty="0"/>
              <a:t>7</a:t>
            </a:r>
            <a:r>
              <a:rPr lang="en-US" sz="4000" dirty="0"/>
              <a:t> Therefore you are no longer a slave, but a son; and if a son, then an heir through God.</a:t>
            </a:r>
          </a:p>
        </p:txBody>
      </p:sp>
      <p:sp>
        <p:nvSpPr>
          <p:cNvPr id="3" name="Text Placeholder 2"/>
          <p:cNvSpPr>
            <a:spLocks noGrp="1"/>
          </p:cNvSpPr>
          <p:nvPr>
            <p:ph type="body" sz="quarter" idx="11"/>
          </p:nvPr>
        </p:nvSpPr>
        <p:spPr/>
        <p:txBody>
          <a:bodyPr/>
          <a:lstStyle/>
          <a:p>
            <a:r>
              <a:rPr lang="en-US" dirty="0"/>
              <a:t>- Galatians 4:6-7</a:t>
            </a:r>
          </a:p>
        </p:txBody>
      </p:sp>
    </p:spTree>
    <p:extLst>
      <p:ext uri="{BB962C8B-B14F-4D97-AF65-F5344CB8AC3E}">
        <p14:creationId xmlns:p14="http://schemas.microsoft.com/office/powerpoint/2010/main" val="944209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7655" y="429598"/>
            <a:ext cx="8797159" cy="3680039"/>
          </a:xfrm>
        </p:spPr>
        <p:txBody>
          <a:bodyPr>
            <a:normAutofit fontScale="92500" lnSpcReduction="10000"/>
          </a:bodyPr>
          <a:lstStyle/>
          <a:p>
            <a:r>
              <a:rPr lang="en-US" sz="2400" b="1" dirty="0"/>
              <a:t>PAUL’S WARNING</a:t>
            </a:r>
          </a:p>
          <a:p>
            <a:endParaRPr lang="en-US" sz="500" b="1" dirty="0"/>
          </a:p>
          <a:p>
            <a:r>
              <a:rPr lang="en-US" baseline="30000" dirty="0"/>
              <a:t>2</a:t>
            </a:r>
            <a:r>
              <a:rPr lang="en-US" dirty="0"/>
              <a:t> Behold I, Paul, say to you that if you receive circumcision, Christ will be of no benefit to you. </a:t>
            </a:r>
            <a:r>
              <a:rPr lang="en-US" baseline="30000" dirty="0"/>
              <a:t>3</a:t>
            </a:r>
            <a:r>
              <a:rPr lang="en-US" dirty="0"/>
              <a:t> And I testify again to every man who receives circumcision, that he is under obligation to keep the whole Law. </a:t>
            </a:r>
            <a:br>
              <a:rPr lang="en-US" dirty="0"/>
            </a:br>
            <a:r>
              <a:rPr lang="en-US" baseline="30000" dirty="0"/>
              <a:t>4</a:t>
            </a:r>
            <a:r>
              <a:rPr lang="en-US" dirty="0"/>
              <a:t> You have been severed from Christ, you who are seeking to be justified by law; you have fallen from grace.</a:t>
            </a:r>
          </a:p>
        </p:txBody>
      </p:sp>
      <p:sp>
        <p:nvSpPr>
          <p:cNvPr id="3" name="Text Placeholder 2"/>
          <p:cNvSpPr>
            <a:spLocks noGrp="1"/>
          </p:cNvSpPr>
          <p:nvPr>
            <p:ph type="body" sz="quarter" idx="11"/>
          </p:nvPr>
        </p:nvSpPr>
        <p:spPr/>
        <p:txBody>
          <a:bodyPr/>
          <a:lstStyle/>
          <a:p>
            <a:r>
              <a:rPr lang="en-US" dirty="0"/>
              <a:t>- Galatians 5:2-4</a:t>
            </a:r>
          </a:p>
        </p:txBody>
      </p:sp>
    </p:spTree>
    <p:extLst>
      <p:ext uri="{BB962C8B-B14F-4D97-AF65-F5344CB8AC3E}">
        <p14:creationId xmlns:p14="http://schemas.microsoft.com/office/powerpoint/2010/main" val="1033751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Adhering to Rules is Tempting</a:t>
            </a:r>
          </a:p>
        </p:txBody>
      </p:sp>
      <p:sp>
        <p:nvSpPr>
          <p:cNvPr id="3" name="Text Placeholder 2"/>
          <p:cNvSpPr>
            <a:spLocks noGrp="1"/>
          </p:cNvSpPr>
          <p:nvPr>
            <p:ph type="body" sz="quarter" idx="10"/>
          </p:nvPr>
        </p:nvSpPr>
        <p:spPr/>
        <p:txBody>
          <a:bodyPr>
            <a:normAutofit/>
          </a:bodyPr>
          <a:lstStyle/>
          <a:p>
            <a:r>
              <a:rPr lang="en-US" sz="4400" b="1" dirty="0"/>
              <a:t>It’s easier</a:t>
            </a:r>
          </a:p>
        </p:txBody>
      </p:sp>
    </p:spTree>
    <p:extLst>
      <p:ext uri="{BB962C8B-B14F-4D97-AF65-F5344CB8AC3E}">
        <p14:creationId xmlns:p14="http://schemas.microsoft.com/office/powerpoint/2010/main" val="289114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Adhering to Rules is Tempting</a:t>
            </a:r>
          </a:p>
        </p:txBody>
      </p:sp>
      <p:sp>
        <p:nvSpPr>
          <p:cNvPr id="3" name="Text Placeholder 2"/>
          <p:cNvSpPr>
            <a:spLocks noGrp="1"/>
          </p:cNvSpPr>
          <p:nvPr>
            <p:ph type="body" sz="quarter" idx="10"/>
          </p:nvPr>
        </p:nvSpPr>
        <p:spPr/>
        <p:txBody>
          <a:bodyPr/>
          <a:lstStyle/>
          <a:p>
            <a:r>
              <a:rPr lang="en-US" dirty="0"/>
              <a:t>It’s easier</a:t>
            </a:r>
          </a:p>
          <a:p>
            <a:r>
              <a:rPr lang="en-US" sz="4400" b="1" dirty="0"/>
              <a:t>Appeals to our pride</a:t>
            </a:r>
          </a:p>
        </p:txBody>
      </p:sp>
    </p:spTree>
    <p:extLst>
      <p:ext uri="{BB962C8B-B14F-4D97-AF65-F5344CB8AC3E}">
        <p14:creationId xmlns:p14="http://schemas.microsoft.com/office/powerpoint/2010/main" val="1346205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Adhering to Rules is Tempting</a:t>
            </a:r>
          </a:p>
        </p:txBody>
      </p:sp>
      <p:sp>
        <p:nvSpPr>
          <p:cNvPr id="3" name="Text Placeholder 2"/>
          <p:cNvSpPr>
            <a:spLocks noGrp="1"/>
          </p:cNvSpPr>
          <p:nvPr>
            <p:ph type="body" sz="quarter" idx="10"/>
          </p:nvPr>
        </p:nvSpPr>
        <p:spPr/>
        <p:txBody>
          <a:bodyPr/>
          <a:lstStyle/>
          <a:p>
            <a:r>
              <a:rPr lang="en-US" dirty="0"/>
              <a:t>It’s easier</a:t>
            </a:r>
          </a:p>
          <a:p>
            <a:r>
              <a:rPr lang="en-US" dirty="0"/>
              <a:t>Appeals to our pride</a:t>
            </a:r>
          </a:p>
          <a:p>
            <a:r>
              <a:rPr lang="en-US" sz="4400" b="1" dirty="0"/>
              <a:t>It offers power over others</a:t>
            </a:r>
          </a:p>
        </p:txBody>
      </p:sp>
    </p:spTree>
    <p:extLst>
      <p:ext uri="{BB962C8B-B14F-4D97-AF65-F5344CB8AC3E}">
        <p14:creationId xmlns:p14="http://schemas.microsoft.com/office/powerpoint/2010/main" val="1932558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a:t>
            </a:r>
          </a:p>
        </p:txBody>
      </p:sp>
      <p:sp>
        <p:nvSpPr>
          <p:cNvPr id="3" name="Text Placeholder 2"/>
          <p:cNvSpPr>
            <a:spLocks noGrp="1"/>
          </p:cNvSpPr>
          <p:nvPr>
            <p:ph type="body" sz="quarter" idx="10"/>
          </p:nvPr>
        </p:nvSpPr>
        <p:spPr/>
        <p:txBody>
          <a:bodyPr>
            <a:normAutofit/>
          </a:bodyPr>
          <a:lstStyle/>
          <a:p>
            <a:pPr marL="514350" indent="-514350">
              <a:buFont typeface="+mj-lt"/>
              <a:buAutoNum type="arabicPeriod"/>
            </a:pPr>
            <a:r>
              <a:rPr lang="en-US" sz="5400" b="1" dirty="0"/>
              <a:t>Conditional Perfection</a:t>
            </a:r>
            <a:br>
              <a:rPr lang="en-US" sz="5400" b="1" dirty="0"/>
            </a:br>
            <a:r>
              <a:rPr lang="en-US" sz="5400" dirty="0"/>
              <a:t>Perfection imputed on man by God based on faith in Christ.</a:t>
            </a:r>
          </a:p>
        </p:txBody>
      </p:sp>
    </p:spTree>
    <p:extLst>
      <p:ext uri="{BB962C8B-B14F-4D97-AF65-F5344CB8AC3E}">
        <p14:creationId xmlns:p14="http://schemas.microsoft.com/office/powerpoint/2010/main" val="536270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99697" y="429598"/>
            <a:ext cx="8744606" cy="3680039"/>
          </a:xfrm>
        </p:spPr>
        <p:txBody>
          <a:bodyPr>
            <a:normAutofit fontScale="92500" lnSpcReduction="10000"/>
          </a:bodyPr>
          <a:lstStyle/>
          <a:p>
            <a:r>
              <a:rPr lang="en-US" sz="3600" b="1" dirty="0"/>
              <a:t>PURSUE ACTUAL PERFECTION</a:t>
            </a:r>
          </a:p>
          <a:p>
            <a:endParaRPr lang="en-US" sz="700" b="1" dirty="0"/>
          </a:p>
          <a:p>
            <a:r>
              <a:rPr lang="en-US" sz="3600" baseline="30000" dirty="0"/>
              <a:t>13</a:t>
            </a:r>
            <a:r>
              <a:rPr lang="en-US" sz="3600" dirty="0"/>
              <a:t> For you were called to freedom, brethren; only do not turn your freedom into an opportunity for the flesh, but through love serve one another. </a:t>
            </a:r>
            <a:r>
              <a:rPr lang="en-US" sz="3600" baseline="30000" dirty="0"/>
              <a:t>14</a:t>
            </a:r>
            <a:r>
              <a:rPr lang="en-US" sz="3600" dirty="0"/>
              <a:t> For the whole Law is fulfilled in one word, in the statement, “You shall love your neighbor as yourself.”</a:t>
            </a:r>
          </a:p>
        </p:txBody>
      </p:sp>
      <p:sp>
        <p:nvSpPr>
          <p:cNvPr id="3" name="Text Placeholder 2"/>
          <p:cNvSpPr>
            <a:spLocks noGrp="1"/>
          </p:cNvSpPr>
          <p:nvPr>
            <p:ph type="body" sz="quarter" idx="11"/>
          </p:nvPr>
        </p:nvSpPr>
        <p:spPr/>
        <p:txBody>
          <a:bodyPr/>
          <a:lstStyle/>
          <a:p>
            <a:r>
              <a:rPr lang="en-US" dirty="0"/>
              <a:t>- Galatians 5:13-14</a:t>
            </a:r>
          </a:p>
        </p:txBody>
      </p:sp>
    </p:spTree>
    <p:extLst>
      <p:ext uri="{BB962C8B-B14F-4D97-AF65-F5344CB8AC3E}">
        <p14:creationId xmlns:p14="http://schemas.microsoft.com/office/powerpoint/2010/main" val="1284799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31229" y="429598"/>
            <a:ext cx="8755116" cy="3680039"/>
          </a:xfrm>
        </p:spPr>
        <p:txBody>
          <a:bodyPr>
            <a:normAutofit/>
          </a:bodyPr>
          <a:lstStyle/>
          <a:p>
            <a:r>
              <a:rPr lang="en-US" sz="4000" baseline="30000" dirty="0"/>
              <a:t>15</a:t>
            </a:r>
            <a:r>
              <a:rPr lang="en-US" sz="4000" dirty="0"/>
              <a:t> But if you bite and devour one another, take care that you are not consumed by one another. </a:t>
            </a:r>
            <a:r>
              <a:rPr lang="en-US" sz="4000" baseline="30000" dirty="0"/>
              <a:t>16</a:t>
            </a:r>
            <a:r>
              <a:rPr lang="en-US" sz="4000" dirty="0"/>
              <a:t> But I say, walk by the Spirit, and you will not carry out the desire of the flesh.</a:t>
            </a:r>
          </a:p>
        </p:txBody>
      </p:sp>
      <p:sp>
        <p:nvSpPr>
          <p:cNvPr id="3" name="Text Placeholder 2"/>
          <p:cNvSpPr>
            <a:spLocks noGrp="1"/>
          </p:cNvSpPr>
          <p:nvPr>
            <p:ph type="body" sz="quarter" idx="11"/>
          </p:nvPr>
        </p:nvSpPr>
        <p:spPr/>
        <p:txBody>
          <a:bodyPr/>
          <a:lstStyle/>
          <a:p>
            <a:r>
              <a:rPr lang="en-US" dirty="0"/>
              <a:t>- Galatians 5:15-16</a:t>
            </a:r>
          </a:p>
        </p:txBody>
      </p:sp>
    </p:spTree>
    <p:extLst>
      <p:ext uri="{BB962C8B-B14F-4D97-AF65-F5344CB8AC3E}">
        <p14:creationId xmlns:p14="http://schemas.microsoft.com/office/powerpoint/2010/main" val="1773088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Text Placeholder 2"/>
          <p:cNvSpPr>
            <a:spLocks noGrp="1"/>
          </p:cNvSpPr>
          <p:nvPr>
            <p:ph type="body" sz="quarter" idx="10"/>
          </p:nvPr>
        </p:nvSpPr>
        <p:spPr/>
        <p:txBody>
          <a:bodyPr>
            <a:normAutofit/>
          </a:bodyPr>
          <a:lstStyle/>
          <a:p>
            <a:pPr marL="742950" indent="-742950">
              <a:buFont typeface="+mj-lt"/>
              <a:buAutoNum type="arabicPeriod"/>
            </a:pPr>
            <a:r>
              <a:rPr lang="en-US" sz="3600" b="1" dirty="0"/>
              <a:t>Paul is responding to Christians being seduced by false teachers</a:t>
            </a:r>
          </a:p>
        </p:txBody>
      </p:sp>
    </p:spTree>
    <p:extLst>
      <p:ext uri="{BB962C8B-B14F-4D97-AF65-F5344CB8AC3E}">
        <p14:creationId xmlns:p14="http://schemas.microsoft.com/office/powerpoint/2010/main" val="814634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Text Placeholder 2"/>
          <p:cNvSpPr>
            <a:spLocks noGrp="1"/>
          </p:cNvSpPr>
          <p:nvPr>
            <p:ph type="body" sz="quarter" idx="10"/>
          </p:nvPr>
        </p:nvSpPr>
        <p:spPr/>
        <p:txBody>
          <a:bodyPr>
            <a:normAutofit/>
          </a:bodyPr>
          <a:lstStyle/>
          <a:p>
            <a:pPr marL="742950" indent="-742950">
              <a:buFont typeface="+mj-lt"/>
              <a:buAutoNum type="arabicPeriod" startAt="2"/>
            </a:pPr>
            <a:r>
              <a:rPr lang="en-US" sz="3600" b="1" dirty="0"/>
              <a:t>He is opposing a form of legalism</a:t>
            </a:r>
          </a:p>
        </p:txBody>
      </p:sp>
    </p:spTree>
    <p:extLst>
      <p:ext uri="{BB962C8B-B14F-4D97-AF65-F5344CB8AC3E}">
        <p14:creationId xmlns:p14="http://schemas.microsoft.com/office/powerpoint/2010/main" val="1598242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Text Placeholder 2"/>
          <p:cNvSpPr>
            <a:spLocks noGrp="1"/>
          </p:cNvSpPr>
          <p:nvPr>
            <p:ph type="body" sz="quarter" idx="10"/>
          </p:nvPr>
        </p:nvSpPr>
        <p:spPr/>
        <p:txBody>
          <a:bodyPr>
            <a:normAutofit/>
          </a:bodyPr>
          <a:lstStyle/>
          <a:p>
            <a:pPr marL="742950" indent="-742950">
              <a:buFont typeface="+mj-lt"/>
              <a:buAutoNum type="arabicPeriod" startAt="3"/>
            </a:pPr>
            <a:r>
              <a:rPr lang="en-US" sz="3600" b="1" dirty="0"/>
              <a:t>He condemns the false teachers</a:t>
            </a:r>
          </a:p>
        </p:txBody>
      </p:sp>
    </p:spTree>
    <p:extLst>
      <p:ext uri="{BB962C8B-B14F-4D97-AF65-F5344CB8AC3E}">
        <p14:creationId xmlns:p14="http://schemas.microsoft.com/office/powerpoint/2010/main" val="1469653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Text Placeholder 2"/>
          <p:cNvSpPr>
            <a:spLocks noGrp="1"/>
          </p:cNvSpPr>
          <p:nvPr>
            <p:ph type="body" sz="quarter" idx="10"/>
          </p:nvPr>
        </p:nvSpPr>
        <p:spPr/>
        <p:txBody>
          <a:bodyPr>
            <a:normAutofit/>
          </a:bodyPr>
          <a:lstStyle/>
          <a:p>
            <a:pPr marL="742950" indent="-742950">
              <a:buFont typeface="+mj-lt"/>
              <a:buAutoNum type="arabicPeriod" startAt="4"/>
            </a:pPr>
            <a:r>
              <a:rPr lang="en-US" sz="4000" b="1" dirty="0"/>
              <a:t>He reminds the Galatians:</a:t>
            </a:r>
          </a:p>
          <a:p>
            <a:pPr marL="960120" lvl="1" indent="-560070"/>
            <a:r>
              <a:rPr lang="en-US" sz="3600" dirty="0"/>
              <a:t>The way they were saved</a:t>
            </a:r>
          </a:p>
        </p:txBody>
      </p:sp>
    </p:spTree>
    <p:extLst>
      <p:ext uri="{BB962C8B-B14F-4D97-AF65-F5344CB8AC3E}">
        <p14:creationId xmlns:p14="http://schemas.microsoft.com/office/powerpoint/2010/main" val="48062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Text Placeholder 2"/>
          <p:cNvSpPr>
            <a:spLocks noGrp="1"/>
          </p:cNvSpPr>
          <p:nvPr>
            <p:ph type="body" sz="quarter" idx="10"/>
          </p:nvPr>
        </p:nvSpPr>
        <p:spPr/>
        <p:txBody>
          <a:bodyPr>
            <a:normAutofit/>
          </a:bodyPr>
          <a:lstStyle/>
          <a:p>
            <a:pPr marL="742950" indent="-742950">
              <a:buFont typeface="+mj-lt"/>
              <a:buAutoNum type="arabicPeriod" startAt="4"/>
            </a:pPr>
            <a:r>
              <a:rPr lang="en-US" sz="4000" b="1" dirty="0"/>
              <a:t>He reminds the Galatians:</a:t>
            </a:r>
          </a:p>
          <a:p>
            <a:pPr marL="960120" lvl="1" indent="-560070"/>
            <a:r>
              <a:rPr lang="en-US" sz="2400" dirty="0"/>
              <a:t>The way they were saved</a:t>
            </a:r>
          </a:p>
          <a:p>
            <a:pPr marL="960120" lvl="1" indent="-560070"/>
            <a:r>
              <a:rPr lang="en-US" sz="3600" dirty="0"/>
              <a:t>The message that saved them</a:t>
            </a:r>
          </a:p>
        </p:txBody>
      </p:sp>
    </p:spTree>
    <p:extLst>
      <p:ext uri="{BB962C8B-B14F-4D97-AF65-F5344CB8AC3E}">
        <p14:creationId xmlns:p14="http://schemas.microsoft.com/office/powerpoint/2010/main" val="1444617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Text Placeholder 2"/>
          <p:cNvSpPr>
            <a:spLocks noGrp="1"/>
          </p:cNvSpPr>
          <p:nvPr>
            <p:ph type="body" sz="quarter" idx="10"/>
          </p:nvPr>
        </p:nvSpPr>
        <p:spPr/>
        <p:txBody>
          <a:bodyPr>
            <a:normAutofit/>
          </a:bodyPr>
          <a:lstStyle/>
          <a:p>
            <a:pPr marL="742950" indent="-742950">
              <a:buFont typeface="+mj-lt"/>
              <a:buAutoNum type="arabicPeriod" startAt="4"/>
            </a:pPr>
            <a:r>
              <a:rPr lang="en-US" sz="4000" b="1" dirty="0"/>
              <a:t>He reminds the Galatians:</a:t>
            </a:r>
          </a:p>
          <a:p>
            <a:pPr marL="960120" lvl="1" indent="-560070"/>
            <a:r>
              <a:rPr lang="en-US" sz="2400" dirty="0"/>
              <a:t>The way they were saved</a:t>
            </a:r>
          </a:p>
          <a:p>
            <a:pPr marL="960120" lvl="1" indent="-560070"/>
            <a:r>
              <a:rPr lang="en-US" sz="2400" dirty="0"/>
              <a:t>The message that saved them</a:t>
            </a:r>
          </a:p>
          <a:p>
            <a:pPr marL="960120" lvl="1" indent="-560070"/>
            <a:r>
              <a:rPr lang="en-US" sz="3600" dirty="0"/>
              <a:t>The messenger who brought </a:t>
            </a:r>
            <a:br>
              <a:rPr lang="en-US" sz="3600" dirty="0"/>
            </a:br>
            <a:r>
              <a:rPr lang="en-US" sz="3600" dirty="0"/>
              <a:t>the Good News</a:t>
            </a:r>
          </a:p>
        </p:txBody>
      </p:sp>
    </p:spTree>
    <p:extLst>
      <p:ext uri="{BB962C8B-B14F-4D97-AF65-F5344CB8AC3E}">
        <p14:creationId xmlns:p14="http://schemas.microsoft.com/office/powerpoint/2010/main" val="16952277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Text Placeholder 2"/>
          <p:cNvSpPr>
            <a:spLocks noGrp="1"/>
          </p:cNvSpPr>
          <p:nvPr>
            <p:ph type="body" sz="quarter" idx="10"/>
          </p:nvPr>
        </p:nvSpPr>
        <p:spPr/>
        <p:txBody>
          <a:bodyPr>
            <a:normAutofit/>
          </a:bodyPr>
          <a:lstStyle/>
          <a:p>
            <a:pPr marL="742950" indent="-742950">
              <a:buFont typeface="+mj-lt"/>
              <a:buAutoNum type="arabicPeriod" startAt="4"/>
            </a:pPr>
            <a:r>
              <a:rPr lang="en-US" sz="4000" b="1" dirty="0"/>
              <a:t>He reminds the Galatians:</a:t>
            </a:r>
          </a:p>
          <a:p>
            <a:pPr marL="960120" lvl="1" indent="-560070"/>
            <a:r>
              <a:rPr lang="en-US" sz="2400" dirty="0"/>
              <a:t>The way they were saved</a:t>
            </a:r>
          </a:p>
          <a:p>
            <a:pPr marL="960120" lvl="1" indent="-560070"/>
            <a:r>
              <a:rPr lang="en-US" sz="2400" dirty="0"/>
              <a:t>The message that saved them</a:t>
            </a:r>
          </a:p>
          <a:p>
            <a:pPr marL="960120" lvl="1" indent="-560070"/>
            <a:r>
              <a:rPr lang="en-US" sz="2400" dirty="0"/>
              <a:t>The messenger who brought the Good News</a:t>
            </a:r>
          </a:p>
          <a:p>
            <a:pPr marL="960120" lvl="1" indent="-560070"/>
            <a:r>
              <a:rPr lang="en-US" sz="3600" dirty="0"/>
              <a:t>Their status in Christ</a:t>
            </a:r>
          </a:p>
        </p:txBody>
      </p:sp>
    </p:spTree>
    <p:extLst>
      <p:ext uri="{BB962C8B-B14F-4D97-AF65-F5344CB8AC3E}">
        <p14:creationId xmlns:p14="http://schemas.microsoft.com/office/powerpoint/2010/main" val="15579656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Text Placeholder 2"/>
          <p:cNvSpPr>
            <a:spLocks noGrp="1"/>
          </p:cNvSpPr>
          <p:nvPr>
            <p:ph type="body" sz="quarter" idx="10"/>
          </p:nvPr>
        </p:nvSpPr>
        <p:spPr/>
        <p:txBody>
          <a:bodyPr>
            <a:normAutofit lnSpcReduction="10000"/>
          </a:bodyPr>
          <a:lstStyle/>
          <a:p>
            <a:pPr marL="742950" indent="-742950">
              <a:buFont typeface="+mj-lt"/>
              <a:buAutoNum type="arabicPeriod" startAt="4"/>
            </a:pPr>
            <a:r>
              <a:rPr lang="en-US" sz="4000" b="1" dirty="0"/>
              <a:t>He reminds the Galatians:</a:t>
            </a:r>
          </a:p>
          <a:p>
            <a:pPr marL="960120" lvl="1" indent="-560070"/>
            <a:r>
              <a:rPr lang="en-US" sz="2400" dirty="0"/>
              <a:t>The way they were saved</a:t>
            </a:r>
          </a:p>
          <a:p>
            <a:pPr marL="960120" lvl="1" indent="-560070"/>
            <a:r>
              <a:rPr lang="en-US" sz="2400" dirty="0"/>
              <a:t>The message that saved them</a:t>
            </a:r>
          </a:p>
          <a:p>
            <a:pPr marL="960120" lvl="1" indent="-560070"/>
            <a:r>
              <a:rPr lang="en-US" sz="2400" dirty="0"/>
              <a:t>The messenger who brought the Good News</a:t>
            </a:r>
          </a:p>
          <a:p>
            <a:pPr marL="960120" lvl="1" indent="-560070"/>
            <a:r>
              <a:rPr lang="en-US" sz="2400" dirty="0"/>
              <a:t>Their status in Christ</a:t>
            </a:r>
          </a:p>
          <a:p>
            <a:pPr marL="960120" lvl="1" indent="-560070"/>
            <a:r>
              <a:rPr lang="en-US" sz="3600" dirty="0"/>
              <a:t>Their access and guarantee </a:t>
            </a:r>
            <a:br>
              <a:rPr lang="en-US" sz="3600" dirty="0"/>
            </a:br>
            <a:r>
              <a:rPr lang="en-US" sz="3600" dirty="0"/>
              <a:t>in Christ</a:t>
            </a:r>
          </a:p>
        </p:txBody>
      </p:sp>
    </p:spTree>
    <p:extLst>
      <p:ext uri="{BB962C8B-B14F-4D97-AF65-F5344CB8AC3E}">
        <p14:creationId xmlns:p14="http://schemas.microsoft.com/office/powerpoint/2010/main" val="87258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a:t>
            </a:r>
          </a:p>
        </p:txBody>
      </p:sp>
      <p:sp>
        <p:nvSpPr>
          <p:cNvPr id="3" name="Text Placeholder 2"/>
          <p:cNvSpPr>
            <a:spLocks noGrp="1"/>
          </p:cNvSpPr>
          <p:nvPr>
            <p:ph type="body" sz="quarter" idx="10"/>
          </p:nvPr>
        </p:nvSpPr>
        <p:spPr>
          <a:xfrm>
            <a:off x="378372" y="1251437"/>
            <a:ext cx="8534400" cy="3642243"/>
          </a:xfrm>
        </p:spPr>
        <p:txBody>
          <a:bodyPr>
            <a:normAutofit fontScale="92500" lnSpcReduction="20000"/>
          </a:bodyPr>
          <a:lstStyle/>
          <a:p>
            <a:pPr marL="514350" indent="-514350">
              <a:buFont typeface="+mj-lt"/>
              <a:buAutoNum type="arabicPeriod"/>
            </a:pPr>
            <a:r>
              <a:rPr lang="en-US" sz="2800" dirty="0"/>
              <a:t>Conditional Perfection</a:t>
            </a:r>
          </a:p>
          <a:p>
            <a:pPr marL="514350" indent="-514350">
              <a:buFont typeface="+mj-lt"/>
              <a:buAutoNum type="arabicPeriod"/>
            </a:pPr>
            <a:r>
              <a:rPr lang="en-US" sz="5400" b="1" dirty="0"/>
              <a:t> </a:t>
            </a:r>
            <a:r>
              <a:rPr lang="en-US" sz="6000" b="1" dirty="0"/>
              <a:t>Actual Perfection</a:t>
            </a:r>
            <a:br>
              <a:rPr lang="en-US" sz="6000" b="1" dirty="0"/>
            </a:br>
            <a:r>
              <a:rPr lang="en-US" sz="6000" dirty="0"/>
              <a:t>The ideal we pursue to express our faith and honor God.</a:t>
            </a:r>
            <a:endParaRPr lang="en-US" sz="5400" dirty="0"/>
          </a:p>
        </p:txBody>
      </p:sp>
    </p:spTree>
    <p:extLst>
      <p:ext uri="{BB962C8B-B14F-4D97-AF65-F5344CB8AC3E}">
        <p14:creationId xmlns:p14="http://schemas.microsoft.com/office/powerpoint/2010/main" val="17835503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Text Placeholder 2"/>
          <p:cNvSpPr>
            <a:spLocks noGrp="1"/>
          </p:cNvSpPr>
          <p:nvPr>
            <p:ph type="body" sz="quarter" idx="10"/>
          </p:nvPr>
        </p:nvSpPr>
        <p:spPr/>
        <p:txBody>
          <a:bodyPr>
            <a:normAutofit/>
          </a:bodyPr>
          <a:lstStyle/>
          <a:p>
            <a:pPr marL="742950" indent="-742950">
              <a:buFont typeface="+mj-lt"/>
              <a:buAutoNum type="arabicPeriod" startAt="4"/>
            </a:pPr>
            <a:r>
              <a:rPr lang="en-US" sz="4000" b="1" dirty="0"/>
              <a:t>He reminds the Galatians:</a:t>
            </a:r>
          </a:p>
          <a:p>
            <a:pPr marL="960120" lvl="1" indent="-560070"/>
            <a:r>
              <a:rPr lang="en-US" sz="2400" dirty="0"/>
              <a:t>The way they were saved</a:t>
            </a:r>
          </a:p>
          <a:p>
            <a:pPr marL="960120" lvl="1" indent="-560070"/>
            <a:r>
              <a:rPr lang="en-US" sz="2400" dirty="0"/>
              <a:t>The message that saved them</a:t>
            </a:r>
          </a:p>
          <a:p>
            <a:pPr marL="960120" lvl="1" indent="-560070"/>
            <a:r>
              <a:rPr lang="en-US" sz="2400" dirty="0"/>
              <a:t>The messenger who brought the Good News</a:t>
            </a:r>
          </a:p>
          <a:p>
            <a:pPr marL="960120" lvl="1" indent="-560070"/>
            <a:r>
              <a:rPr lang="en-US" sz="2400" dirty="0"/>
              <a:t>Their status in Christ</a:t>
            </a:r>
          </a:p>
          <a:p>
            <a:pPr marL="960120" lvl="1" indent="-560070"/>
            <a:r>
              <a:rPr lang="en-US" sz="2600" dirty="0"/>
              <a:t>Their access and guarantee in Christ</a:t>
            </a:r>
          </a:p>
          <a:p>
            <a:pPr marL="960120" lvl="1" indent="-560070"/>
            <a:r>
              <a:rPr lang="en-US" sz="3600" dirty="0"/>
              <a:t>The lifestyle of faith</a:t>
            </a:r>
          </a:p>
        </p:txBody>
      </p:sp>
    </p:spTree>
    <p:extLst>
      <p:ext uri="{BB962C8B-B14F-4D97-AF65-F5344CB8AC3E}">
        <p14:creationId xmlns:p14="http://schemas.microsoft.com/office/powerpoint/2010/main" val="930148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Galatians</a:t>
            </a:r>
          </a:p>
        </p:txBody>
      </p:sp>
      <p:sp>
        <p:nvSpPr>
          <p:cNvPr id="3" name="Text Placeholder 2"/>
          <p:cNvSpPr>
            <a:spLocks noGrp="1"/>
          </p:cNvSpPr>
          <p:nvPr>
            <p:ph type="body" sz="quarter" idx="10"/>
          </p:nvPr>
        </p:nvSpPr>
        <p:spPr>
          <a:xfrm>
            <a:off x="598488" y="1251437"/>
            <a:ext cx="8545512" cy="3642243"/>
          </a:xfrm>
        </p:spPr>
        <p:txBody>
          <a:bodyPr>
            <a:normAutofit/>
          </a:bodyPr>
          <a:lstStyle/>
          <a:p>
            <a:r>
              <a:rPr lang="en-US" dirty="0"/>
              <a:t>Church established in Asia Minor by Paul</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4917" y="1929731"/>
            <a:ext cx="5760056" cy="2963949"/>
          </a:xfrm>
          <a:prstGeom prst="rect">
            <a:avLst/>
          </a:prstGeom>
        </p:spPr>
      </p:pic>
    </p:spTree>
    <p:extLst>
      <p:ext uri="{BB962C8B-B14F-4D97-AF65-F5344CB8AC3E}">
        <p14:creationId xmlns:p14="http://schemas.microsoft.com/office/powerpoint/2010/main" val="1380958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Galatians</a:t>
            </a:r>
          </a:p>
        </p:txBody>
      </p:sp>
      <p:sp>
        <p:nvSpPr>
          <p:cNvPr id="3" name="Text Placeholder 2"/>
          <p:cNvSpPr>
            <a:spLocks noGrp="1"/>
          </p:cNvSpPr>
          <p:nvPr>
            <p:ph type="body" sz="quarter" idx="10"/>
          </p:nvPr>
        </p:nvSpPr>
        <p:spPr>
          <a:xfrm>
            <a:off x="598488" y="1251437"/>
            <a:ext cx="8037512" cy="3642243"/>
          </a:xfrm>
        </p:spPr>
        <p:txBody>
          <a:bodyPr>
            <a:normAutofit fontScale="92500" lnSpcReduction="20000"/>
          </a:bodyPr>
          <a:lstStyle/>
          <a:p>
            <a:pPr>
              <a:spcAft>
                <a:spcPts val="1800"/>
              </a:spcAft>
            </a:pPr>
            <a:r>
              <a:rPr lang="en-US" sz="4000" dirty="0"/>
              <a:t>Church established in Asia Minor by Paul</a:t>
            </a:r>
          </a:p>
          <a:p>
            <a:pPr>
              <a:spcAft>
                <a:spcPts val="1800"/>
              </a:spcAft>
            </a:pPr>
            <a:r>
              <a:rPr lang="en-US" sz="4000" dirty="0"/>
              <a:t>Were being influenced by false teachers</a:t>
            </a:r>
          </a:p>
          <a:p>
            <a:pPr>
              <a:spcAft>
                <a:spcPts val="1800"/>
              </a:spcAft>
            </a:pPr>
            <a:r>
              <a:rPr lang="en-US" sz="4000" dirty="0"/>
              <a:t>Some were considering abandoning the gospel as a results</a:t>
            </a:r>
          </a:p>
        </p:txBody>
      </p:sp>
    </p:spTree>
    <p:extLst>
      <p:ext uri="{BB962C8B-B14F-4D97-AF65-F5344CB8AC3E}">
        <p14:creationId xmlns:p14="http://schemas.microsoft.com/office/powerpoint/2010/main" val="157440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68167" y="429598"/>
            <a:ext cx="8870730" cy="3680039"/>
          </a:xfrm>
        </p:spPr>
        <p:txBody>
          <a:bodyPr>
            <a:normAutofit lnSpcReduction="10000"/>
          </a:bodyPr>
          <a:lstStyle/>
          <a:p>
            <a:r>
              <a:rPr lang="en-US" sz="4000" baseline="30000" dirty="0"/>
              <a:t>6</a:t>
            </a:r>
            <a:r>
              <a:rPr lang="en-US" sz="4000" dirty="0"/>
              <a:t> I am amazed that you are so quickly deserting Him who called you by the grace of Christ, for a different gospel; </a:t>
            </a:r>
            <a:br>
              <a:rPr lang="en-US" sz="4000" dirty="0"/>
            </a:br>
            <a:r>
              <a:rPr lang="en-US" sz="4000" baseline="30000" dirty="0"/>
              <a:t>7</a:t>
            </a:r>
            <a:r>
              <a:rPr lang="en-US" sz="4000" dirty="0"/>
              <a:t> which is really not another; only there are some who are disturbing you and want to distort the gospel of Christ.</a:t>
            </a:r>
          </a:p>
        </p:txBody>
      </p:sp>
      <p:sp>
        <p:nvSpPr>
          <p:cNvPr id="3" name="Text Placeholder 2"/>
          <p:cNvSpPr>
            <a:spLocks noGrp="1"/>
          </p:cNvSpPr>
          <p:nvPr>
            <p:ph type="body" sz="quarter" idx="11"/>
          </p:nvPr>
        </p:nvSpPr>
        <p:spPr/>
        <p:txBody>
          <a:bodyPr/>
          <a:lstStyle/>
          <a:p>
            <a:r>
              <a:rPr lang="en-US" dirty="0"/>
              <a:t>- Galatians 1:6-7</a:t>
            </a:r>
          </a:p>
        </p:txBody>
      </p:sp>
    </p:spTree>
    <p:extLst>
      <p:ext uri="{BB962C8B-B14F-4D97-AF65-F5344CB8AC3E}">
        <p14:creationId xmlns:p14="http://schemas.microsoft.com/office/powerpoint/2010/main" val="1374824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31228" y="429598"/>
            <a:ext cx="8607971" cy="3680039"/>
          </a:xfrm>
        </p:spPr>
        <p:txBody>
          <a:bodyPr>
            <a:normAutofit/>
          </a:bodyPr>
          <a:lstStyle/>
          <a:p>
            <a:r>
              <a:rPr lang="en-US" sz="4000" dirty="0"/>
              <a:t>But even if we, or an angel from heaven, should preach to you a gospel contrary to what we have preached to you, he is to be accursed!</a:t>
            </a:r>
          </a:p>
        </p:txBody>
      </p:sp>
      <p:sp>
        <p:nvSpPr>
          <p:cNvPr id="3" name="Text Placeholder 2"/>
          <p:cNvSpPr>
            <a:spLocks noGrp="1"/>
          </p:cNvSpPr>
          <p:nvPr>
            <p:ph type="body" sz="quarter" idx="11"/>
          </p:nvPr>
        </p:nvSpPr>
        <p:spPr/>
        <p:txBody>
          <a:bodyPr/>
          <a:lstStyle/>
          <a:p>
            <a:r>
              <a:rPr lang="en-US" dirty="0"/>
              <a:t>- Galatians 1:8</a:t>
            </a:r>
          </a:p>
        </p:txBody>
      </p:sp>
    </p:spTree>
    <p:extLst>
      <p:ext uri="{BB962C8B-B14F-4D97-AF65-F5344CB8AC3E}">
        <p14:creationId xmlns:p14="http://schemas.microsoft.com/office/powerpoint/2010/main" val="1458702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99697" y="429598"/>
            <a:ext cx="8765627" cy="3680039"/>
          </a:xfrm>
        </p:spPr>
        <p:txBody>
          <a:bodyPr>
            <a:normAutofit lnSpcReduction="10000"/>
          </a:bodyPr>
          <a:lstStyle/>
          <a:p>
            <a:r>
              <a:rPr lang="en-US" sz="4000" baseline="30000" dirty="0"/>
              <a:t>11</a:t>
            </a:r>
            <a:r>
              <a:rPr lang="en-US" sz="4000" dirty="0"/>
              <a:t> For I would have you know, brethren, that the gospel which was preached by me is not according to man. </a:t>
            </a:r>
            <a:r>
              <a:rPr lang="en-US" sz="4000" baseline="30000" dirty="0"/>
              <a:t>12</a:t>
            </a:r>
            <a:r>
              <a:rPr lang="en-US" sz="4000" dirty="0"/>
              <a:t> For I neither received it from man, nor was I taught it, but I received it through a revelation of Jesus Christ.</a:t>
            </a:r>
          </a:p>
        </p:txBody>
      </p:sp>
      <p:sp>
        <p:nvSpPr>
          <p:cNvPr id="3" name="Text Placeholder 2"/>
          <p:cNvSpPr>
            <a:spLocks noGrp="1"/>
          </p:cNvSpPr>
          <p:nvPr>
            <p:ph type="body" sz="quarter" idx="11"/>
          </p:nvPr>
        </p:nvSpPr>
        <p:spPr/>
        <p:txBody>
          <a:bodyPr/>
          <a:lstStyle/>
          <a:p>
            <a:r>
              <a:rPr lang="en-US" dirty="0"/>
              <a:t>- Galatians 1:11-12</a:t>
            </a:r>
          </a:p>
        </p:txBody>
      </p:sp>
    </p:spTree>
    <p:extLst>
      <p:ext uri="{BB962C8B-B14F-4D97-AF65-F5344CB8AC3E}">
        <p14:creationId xmlns:p14="http://schemas.microsoft.com/office/powerpoint/2010/main" val="1718501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57655" y="429598"/>
            <a:ext cx="8765628" cy="3680039"/>
          </a:xfrm>
        </p:spPr>
        <p:txBody>
          <a:bodyPr>
            <a:normAutofit fontScale="92500" lnSpcReduction="20000"/>
          </a:bodyPr>
          <a:lstStyle/>
          <a:p>
            <a:r>
              <a:rPr lang="en-US" sz="3600" baseline="30000" dirty="0"/>
              <a:t>13</a:t>
            </a:r>
            <a:r>
              <a:rPr lang="en-US" sz="3600" dirty="0"/>
              <a:t> The rest of the Jews joined him in hypocrisy, with the result that even Barnabas was carried away by their hypocrisy. </a:t>
            </a:r>
            <a:r>
              <a:rPr lang="en-US" sz="3600" baseline="30000" dirty="0"/>
              <a:t>14</a:t>
            </a:r>
            <a:r>
              <a:rPr lang="en-US" sz="3600" dirty="0"/>
              <a:t> But when I saw that they were not straightforward about the truth of the gospel, I said to Cephas in the presence of all, “If you, being a Jew, live like the Gentiles and not like the Jews, how is it that you compel the Gentiles to live like Jews?</a:t>
            </a:r>
          </a:p>
        </p:txBody>
      </p:sp>
      <p:sp>
        <p:nvSpPr>
          <p:cNvPr id="3" name="Text Placeholder 2"/>
          <p:cNvSpPr>
            <a:spLocks noGrp="1"/>
          </p:cNvSpPr>
          <p:nvPr>
            <p:ph type="body" sz="quarter" idx="11"/>
          </p:nvPr>
        </p:nvSpPr>
        <p:spPr/>
        <p:txBody>
          <a:bodyPr/>
          <a:lstStyle/>
          <a:p>
            <a:r>
              <a:rPr lang="en-US" dirty="0"/>
              <a:t>- Galatians 2:13-14</a:t>
            </a:r>
          </a:p>
        </p:txBody>
      </p:sp>
    </p:spTree>
    <p:extLst>
      <p:ext uri="{BB962C8B-B14F-4D97-AF65-F5344CB8AC3E}">
        <p14:creationId xmlns:p14="http://schemas.microsoft.com/office/powerpoint/2010/main" val="132778343"/>
      </p:ext>
    </p:extLst>
  </p:cSld>
  <p:clrMapOvr>
    <a:masterClrMapping/>
  </p:clrMapOvr>
</p:sld>
</file>

<file path=ppt/theme/theme1.xml><?xml version="1.0" encoding="utf-8"?>
<a:theme xmlns:a="http://schemas.openxmlformats.org/drawingml/2006/main" name="With Title">
  <a:themeElements>
    <a:clrScheme name="All White">
      <a:dk1>
        <a:srgbClr val="FFFFFF"/>
      </a:dk1>
      <a:lt1>
        <a:srgbClr val="FFFFFF"/>
      </a:lt1>
      <a:dk2>
        <a:srgbClr val="FFFFFF"/>
      </a:dk2>
      <a:lt2>
        <a:srgbClr val="F8F8F8"/>
      </a:lt2>
      <a:accent1>
        <a:srgbClr val="FFFFFF"/>
      </a:accent1>
      <a:accent2>
        <a:srgbClr val="FFFFFF"/>
      </a:accent2>
      <a:accent3>
        <a:srgbClr val="FFFFFF"/>
      </a:accent3>
      <a:accent4>
        <a:srgbClr val="FFFFFF"/>
      </a:accent4>
      <a:accent5>
        <a:srgbClr val="FFFFFF"/>
      </a:accent5>
      <a:accent6>
        <a:srgbClr val="FFFFFF"/>
      </a:accent6>
      <a:hlink>
        <a:srgbClr val="FFFFFF"/>
      </a:hlink>
      <a:folHlink>
        <a:srgbClr val="FFFF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241</TotalTime>
  <Words>991</Words>
  <Application>Microsoft Macintosh PowerPoint</Application>
  <PresentationFormat>On-screen Show (16:9)</PresentationFormat>
  <Paragraphs>97</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Lato Black</vt:lpstr>
      <vt:lpstr>Lato Regular</vt:lpstr>
      <vt:lpstr>With Title</vt:lpstr>
      <vt:lpstr>PowerPoint Presentation</vt:lpstr>
      <vt:lpstr>Review</vt:lpstr>
      <vt:lpstr>Review</vt:lpstr>
      <vt:lpstr>Galatians</vt:lpstr>
      <vt:lpstr>Galatians</vt:lpstr>
      <vt:lpstr>PowerPoint Presentation</vt:lpstr>
      <vt:lpstr>PowerPoint Presentation</vt:lpstr>
      <vt:lpstr>PowerPoint Presentation</vt:lpstr>
      <vt:lpstr>PowerPoint Presentation</vt:lpstr>
      <vt:lpstr>PowerPoint Presentation</vt:lpstr>
      <vt:lpstr>PowerPoint Presentation</vt:lpstr>
      <vt:lpstr>Things People Do When they Come to Christ</vt:lpstr>
      <vt:lpstr>These things are not works  of the law because:   1. We can actually do these things  2. They are given to us to do by God  3. They are effective</vt:lpstr>
      <vt:lpstr>PowerPoint Presentation</vt:lpstr>
      <vt:lpstr>PowerPoint Presentation</vt:lpstr>
      <vt:lpstr>PowerPoint Presentation</vt:lpstr>
      <vt:lpstr>Adhering to Rules is Tempting</vt:lpstr>
      <vt:lpstr>Adhering to Rules is Tempting</vt:lpstr>
      <vt:lpstr>Adhering to Rules is Tempting</vt:lpstr>
      <vt:lpstr>PowerPoint Presentation</vt:lpstr>
      <vt:lpstr>PowerPoint Presentation</vt:lpstr>
      <vt:lpstr>Summary</vt:lpstr>
      <vt:lpstr>Summary</vt:lpstr>
      <vt:lpstr>Summary</vt:lpstr>
      <vt:lpstr>Summary</vt:lpstr>
      <vt:lpstr>Summary</vt:lpstr>
      <vt:lpstr>Summary</vt:lpstr>
      <vt:lpstr>Summary</vt:lpstr>
      <vt:lpstr>Summary</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HalBook</dc:creator>
  <cp:lastModifiedBy>Mark Knowles</cp:lastModifiedBy>
  <cp:revision>84</cp:revision>
  <dcterms:created xsi:type="dcterms:W3CDTF">2014-04-30T18:34:38Z</dcterms:created>
  <dcterms:modified xsi:type="dcterms:W3CDTF">2020-05-11T17:26:51Z</dcterms:modified>
</cp:coreProperties>
</file>