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5A84"/>
    <a:srgbClr val="024B50"/>
    <a:srgbClr val="374A4C"/>
    <a:srgbClr val="8C5C47"/>
    <a:srgbClr val="664543"/>
    <a:srgbClr val="43221B"/>
    <a:srgbClr val="466265"/>
    <a:srgbClr val="6B6B6B"/>
    <a:srgbClr val="B19F74"/>
    <a:srgbClr val="F0DE9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35"/>
    <p:restoredTop sz="94671"/>
  </p:normalViewPr>
  <p:slideViewPr>
    <p:cSldViewPr snapToGrid="0" snapToObjects="1">
      <p:cViewPr varScale="1">
        <p:scale>
          <a:sx n="121" d="100"/>
          <a:sy n="121" d="100"/>
        </p:scale>
        <p:origin x="1016" y="17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ome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TextBox 12"/>
          <p:cNvSpPr txBox="1"/>
          <p:nvPr userDrawn="1"/>
        </p:nvSpPr>
        <p:spPr>
          <a:xfrm>
            <a:off x="2501454" y="2355917"/>
            <a:ext cx="3924746" cy="338554"/>
          </a:xfrm>
          <a:prstGeom prst="rect">
            <a:avLst/>
          </a:prstGeom>
          <a:noFill/>
        </p:spPr>
        <p:txBody>
          <a:bodyPr wrap="square" rtlCol="0" anchor="b">
            <a:spAutoFit/>
          </a:bodyPr>
          <a:lstStyle/>
          <a:p>
            <a:pPr algn="ctr"/>
            <a:r>
              <a:rPr lang="en-US" sz="1600" b="1" i="0" spc="0" dirty="0">
                <a:latin typeface="Lato Regular"/>
                <a:cs typeface="Lato Regular"/>
              </a:rPr>
              <a:t>MIKE MAZZALONGO</a:t>
            </a:r>
          </a:p>
        </p:txBody>
      </p:sp>
      <p:sp>
        <p:nvSpPr>
          <p:cNvPr id="5" name="Text Placeholder 4"/>
          <p:cNvSpPr>
            <a:spLocks noGrp="1"/>
          </p:cNvSpPr>
          <p:nvPr>
            <p:ph type="body" sz="quarter" idx="10" hasCustomPrompt="1"/>
          </p:nvPr>
        </p:nvSpPr>
        <p:spPr>
          <a:xfrm>
            <a:off x="520699" y="1420092"/>
            <a:ext cx="2781301" cy="3363913"/>
          </a:xfrm>
        </p:spPr>
        <p:txBody>
          <a:bodyPr anchor="b">
            <a:normAutofit/>
          </a:bodyPr>
          <a:lstStyle>
            <a:lvl1pPr marL="0" indent="0" algn="ctr">
              <a:buNone/>
              <a:defRPr sz="19900">
                <a:latin typeface="Lato Black"/>
                <a:cs typeface="Lato Black"/>
              </a:defRPr>
            </a:lvl1pPr>
          </a:lstStyle>
          <a:p>
            <a:pPr lvl="0"/>
            <a:r>
              <a:rPr lang="en-US"/>
              <a:t>9</a:t>
            </a:r>
            <a:endParaRPr lang="en-US" dirty="0"/>
          </a:p>
        </p:txBody>
      </p:sp>
      <p:pic>
        <p:nvPicPr>
          <p:cNvPr id="7" name="Picture 6" descr="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82986" y="4503641"/>
            <a:ext cx="1825066" cy="259424"/>
          </a:xfrm>
          <a:prstGeom prst="rect">
            <a:avLst/>
          </a:prstGeom>
        </p:spPr>
      </p:pic>
      <p:cxnSp>
        <p:nvCxnSpPr>
          <p:cNvPr id="4" name="Straight Connector 3"/>
          <p:cNvCxnSpPr/>
          <p:nvPr userDrawn="1"/>
        </p:nvCxnSpPr>
        <p:spPr>
          <a:xfrm>
            <a:off x="3118344" y="2247583"/>
            <a:ext cx="2883533" cy="0"/>
          </a:xfrm>
          <a:prstGeom prst="line">
            <a:avLst/>
          </a:prstGeom>
          <a:ln>
            <a:solidFill>
              <a:schemeClr val="accent1">
                <a:alpha val="40000"/>
              </a:schemeClr>
            </a:solidFill>
          </a:ln>
          <a:effectLst/>
        </p:spPr>
        <p:style>
          <a:lnRef idx="2">
            <a:schemeClr val="accent1"/>
          </a:lnRef>
          <a:fillRef idx="0">
            <a:schemeClr val="accent1"/>
          </a:fillRef>
          <a:effectRef idx="1">
            <a:schemeClr val="accent1"/>
          </a:effectRef>
          <a:fontRef idx="minor">
            <a:schemeClr val="tx1"/>
          </a:fontRef>
        </p:style>
      </p:cxnSp>
      <p:sp>
        <p:nvSpPr>
          <p:cNvPr id="3" name="Subtitle 2"/>
          <p:cNvSpPr>
            <a:spLocks noGrp="1"/>
          </p:cNvSpPr>
          <p:nvPr>
            <p:ph type="subTitle" idx="1" hasCustomPrompt="1"/>
          </p:nvPr>
        </p:nvSpPr>
        <p:spPr>
          <a:xfrm>
            <a:off x="3302000" y="2934636"/>
            <a:ext cx="5176113" cy="1239893"/>
          </a:xfrm>
        </p:spPr>
        <p:txBody>
          <a:bodyPr anchor="ctr">
            <a:noAutofit/>
          </a:bodyPr>
          <a:lstStyle>
            <a:lvl1pPr marL="0" indent="0" algn="ctr">
              <a:lnSpc>
                <a:spcPct val="80000"/>
              </a:lnSpc>
              <a:buNone/>
              <a:defRPr sz="3600" b="1" spc="0" baseline="0">
                <a:solidFill>
                  <a:schemeClr val="tx1">
                    <a:tint val="75000"/>
                  </a:schemeClr>
                </a:solidFill>
                <a:latin typeface="Lato Black"/>
                <a:cs typeface="Lato Black"/>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Title of Lesson</a:t>
            </a:r>
            <a:br>
              <a:rPr lang="en-US" dirty="0"/>
            </a:br>
            <a:r>
              <a:rPr lang="en-US" dirty="0"/>
              <a:t>Second Line of Title</a:t>
            </a:r>
          </a:p>
        </p:txBody>
      </p:sp>
    </p:spTree>
    <p:extLst>
      <p:ext uri="{BB962C8B-B14F-4D97-AF65-F5344CB8AC3E}">
        <p14:creationId xmlns:p14="http://schemas.microsoft.com/office/powerpoint/2010/main" val="1444753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th 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pc="-150">
                <a:solidFill>
                  <a:schemeClr val="bg1"/>
                </a:solidFill>
              </a:defRPr>
            </a:lvl1pPr>
          </a:lstStyle>
          <a:p>
            <a:r>
              <a:rPr lang="en-US" dirty="0"/>
              <a:t>Click to edit Master title style</a:t>
            </a:r>
          </a:p>
        </p:txBody>
      </p:sp>
      <p:sp>
        <p:nvSpPr>
          <p:cNvPr id="4" name="Text Placeholder 3"/>
          <p:cNvSpPr>
            <a:spLocks noGrp="1"/>
          </p:cNvSpPr>
          <p:nvPr>
            <p:ph type="body" sz="quarter" idx="10"/>
          </p:nvPr>
        </p:nvSpPr>
        <p:spPr>
          <a:xfrm>
            <a:off x="598488" y="1251437"/>
            <a:ext cx="7913687" cy="36422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46836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ble Vers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713221" y="429598"/>
            <a:ext cx="7473085" cy="3680039"/>
          </a:xfrm>
        </p:spPr>
        <p:txBody>
          <a:bodyPr anchor="ctr"/>
          <a:lstStyle>
            <a:lvl1pPr marL="0" marR="0" indent="0" algn="l" defTabSz="457200" rtl="0" eaLnBrk="1" fontAlgn="auto" latinLnBrk="0" hangingPunct="1">
              <a:lnSpc>
                <a:spcPct val="100000"/>
              </a:lnSpc>
              <a:spcBef>
                <a:spcPct val="20000"/>
              </a:spcBef>
              <a:spcAft>
                <a:spcPts val="0"/>
              </a:spcAft>
              <a:buClrTx/>
              <a:buSzTx/>
              <a:buFont typeface="Arial"/>
              <a:buNone/>
              <a:tabLst/>
              <a:defRPr>
                <a:latin typeface="Lato Regular"/>
                <a:cs typeface="Lato Regular"/>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For God so loved the world, that He gave His only begotten Son, that whoever believes in Him shall not perish, but have eternal life.</a:t>
            </a:r>
          </a:p>
        </p:txBody>
      </p:sp>
      <p:sp>
        <p:nvSpPr>
          <p:cNvPr id="3" name="Text Placeholder 2"/>
          <p:cNvSpPr>
            <a:spLocks noGrp="1"/>
          </p:cNvSpPr>
          <p:nvPr>
            <p:ph type="body" sz="quarter" idx="11" hasCustomPrompt="1"/>
          </p:nvPr>
        </p:nvSpPr>
        <p:spPr>
          <a:xfrm>
            <a:off x="713221" y="4109637"/>
            <a:ext cx="4156042" cy="522988"/>
          </a:xfrm>
        </p:spPr>
        <p:txBody>
          <a:bodyPr>
            <a:normAutofit/>
          </a:bodyPr>
          <a:lstStyle>
            <a:lvl1pPr marL="0" indent="0" algn="l">
              <a:buNone/>
              <a:defRPr sz="2800" b="1" baseline="0">
                <a:latin typeface="Lato Regular"/>
                <a:cs typeface="Lato Regular"/>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 John 3:16</a:t>
            </a:r>
          </a:p>
        </p:txBody>
      </p:sp>
    </p:spTree>
    <p:extLst>
      <p:ext uri="{BB962C8B-B14F-4D97-AF65-F5344CB8AC3E}">
        <p14:creationId xmlns:p14="http://schemas.microsoft.com/office/powerpoint/2010/main" val="1649283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Full Single Statm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15285" y="465439"/>
            <a:ext cx="7913430" cy="4236288"/>
          </a:xfrm>
        </p:spPr>
        <p:txBody>
          <a:bodyPr anchor="ctr">
            <a:normAutofit/>
          </a:bodyPr>
          <a:lstStyle>
            <a:lvl1pPr algn="ctr">
              <a:defRPr sz="4000"/>
            </a:lvl1pPr>
          </a:lstStyle>
          <a:p>
            <a:r>
              <a:rPr lang="en-US" dirty="0"/>
              <a:t>Click to edit Master title style</a:t>
            </a:r>
          </a:p>
        </p:txBody>
      </p:sp>
    </p:spTree>
    <p:extLst>
      <p:ext uri="{BB962C8B-B14F-4D97-AF65-F5344CB8AC3E}">
        <p14:creationId xmlns:p14="http://schemas.microsoft.com/office/powerpoint/2010/main" val="531764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Home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149600" y="3416300"/>
            <a:ext cx="5575300" cy="1549400"/>
          </a:xfrm>
        </p:spPr>
        <p:txBody>
          <a:bodyPr anchor="ctr">
            <a:noAutofit/>
          </a:bodyPr>
          <a:lstStyle>
            <a:lvl1pPr marL="0" indent="0" algn="ctr">
              <a:lnSpc>
                <a:spcPct val="80000"/>
              </a:lnSpc>
              <a:buNone/>
              <a:defRPr sz="3600" b="1" spc="0" baseline="0">
                <a:solidFill>
                  <a:schemeClr val="tx1">
                    <a:tint val="75000"/>
                  </a:schemeClr>
                </a:solidFill>
                <a:latin typeface="Lato Black"/>
                <a:cs typeface="Lato Black"/>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Perfection is the </a:t>
            </a:r>
            <a:br>
              <a:rPr lang="en-US"/>
            </a:br>
            <a:r>
              <a:rPr lang="en-US"/>
              <a:t>Absolute Standard</a:t>
            </a:r>
            <a:endParaRPr lang="en-US" dirty="0"/>
          </a:p>
        </p:txBody>
      </p:sp>
      <p:sp>
        <p:nvSpPr>
          <p:cNvPr id="13" name="TextBox 12"/>
          <p:cNvSpPr txBox="1"/>
          <p:nvPr userDrawn="1"/>
        </p:nvSpPr>
        <p:spPr>
          <a:xfrm>
            <a:off x="2503109" y="2405064"/>
            <a:ext cx="3939514" cy="338554"/>
          </a:xfrm>
          <a:prstGeom prst="rect">
            <a:avLst/>
          </a:prstGeom>
          <a:noFill/>
        </p:spPr>
        <p:txBody>
          <a:bodyPr wrap="square" rtlCol="0" anchor="b">
            <a:spAutoFit/>
          </a:bodyPr>
          <a:lstStyle/>
          <a:p>
            <a:pPr algn="ctr"/>
            <a:r>
              <a:rPr lang="en-US" sz="1600" b="1" i="0" spc="0" dirty="0">
                <a:latin typeface="Lato Regular"/>
                <a:cs typeface="Lato Regular"/>
              </a:rPr>
              <a:t>MIKE MAZZALONGO</a:t>
            </a:r>
          </a:p>
        </p:txBody>
      </p:sp>
      <p:sp>
        <p:nvSpPr>
          <p:cNvPr id="5" name="Text Placeholder 4"/>
          <p:cNvSpPr>
            <a:spLocks noGrp="1"/>
          </p:cNvSpPr>
          <p:nvPr>
            <p:ph type="body" sz="quarter" idx="10" hasCustomPrompt="1"/>
          </p:nvPr>
        </p:nvSpPr>
        <p:spPr>
          <a:xfrm>
            <a:off x="511349" y="1954061"/>
            <a:ext cx="2638251" cy="3363913"/>
          </a:xfrm>
        </p:spPr>
        <p:txBody>
          <a:bodyPr anchor="b">
            <a:normAutofit/>
          </a:bodyPr>
          <a:lstStyle>
            <a:lvl1pPr marL="0" indent="0" algn="ctr">
              <a:buNone/>
              <a:defRPr sz="19900">
                <a:latin typeface="Lato Black"/>
                <a:cs typeface="Lato Black"/>
              </a:defRPr>
            </a:lvl1pPr>
          </a:lstStyle>
          <a:p>
            <a:pPr lvl="0"/>
            <a:r>
              <a:rPr lang="en-US" dirty="0"/>
              <a:t>9</a:t>
            </a:r>
          </a:p>
        </p:txBody>
      </p:sp>
      <p:cxnSp>
        <p:nvCxnSpPr>
          <p:cNvPr id="4" name="Straight Connector 3"/>
          <p:cNvCxnSpPr/>
          <p:nvPr userDrawn="1"/>
        </p:nvCxnSpPr>
        <p:spPr>
          <a:xfrm>
            <a:off x="3031099" y="2273297"/>
            <a:ext cx="2883533" cy="0"/>
          </a:xfrm>
          <a:prstGeom prst="line">
            <a:avLst/>
          </a:prstGeom>
          <a:ln>
            <a:solidFill>
              <a:schemeClr val="accent1">
                <a:alpha val="4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35190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ble Verse Blank">
    <p:bg>
      <p:bgPr>
        <a:solidFill>
          <a:srgbClr val="245A84"/>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713221" y="429598"/>
            <a:ext cx="7473085" cy="3680039"/>
          </a:xfrm>
        </p:spPr>
        <p:txBody>
          <a:bodyPr anchor="ctr"/>
          <a:lstStyle>
            <a:lvl1pPr marL="0" marR="0" indent="0" algn="l" defTabSz="457200" rtl="0" eaLnBrk="1" fontAlgn="auto" latinLnBrk="0" hangingPunct="1">
              <a:lnSpc>
                <a:spcPct val="100000"/>
              </a:lnSpc>
              <a:spcBef>
                <a:spcPct val="20000"/>
              </a:spcBef>
              <a:spcAft>
                <a:spcPts val="0"/>
              </a:spcAft>
              <a:buClrTx/>
              <a:buSzTx/>
              <a:buFont typeface="Arial"/>
              <a:buNone/>
              <a:tabLst/>
              <a:defRPr>
                <a:latin typeface="Lato Regular"/>
                <a:cs typeface="Lato Regular"/>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For God so loved the world, that He gave His only begotten Son, that whoever believes in Him shall not perish, but have eternal life.</a:t>
            </a:r>
          </a:p>
        </p:txBody>
      </p:sp>
      <p:sp>
        <p:nvSpPr>
          <p:cNvPr id="3" name="Text Placeholder 2"/>
          <p:cNvSpPr>
            <a:spLocks noGrp="1"/>
          </p:cNvSpPr>
          <p:nvPr>
            <p:ph type="body" sz="quarter" idx="11" hasCustomPrompt="1"/>
          </p:nvPr>
        </p:nvSpPr>
        <p:spPr>
          <a:xfrm>
            <a:off x="713221" y="4109637"/>
            <a:ext cx="4156042" cy="522988"/>
          </a:xfrm>
        </p:spPr>
        <p:txBody>
          <a:bodyPr>
            <a:normAutofit/>
          </a:bodyPr>
          <a:lstStyle>
            <a:lvl1pPr marL="0" indent="0" algn="l">
              <a:buNone/>
              <a:defRPr sz="2800" b="1" baseline="0">
                <a:latin typeface="Lato Regular"/>
                <a:cs typeface="Lato Regular"/>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 John 3:16</a:t>
            </a:r>
          </a:p>
        </p:txBody>
      </p:sp>
    </p:spTree>
    <p:extLst>
      <p:ext uri="{BB962C8B-B14F-4D97-AF65-F5344CB8AC3E}">
        <p14:creationId xmlns:p14="http://schemas.microsoft.com/office/powerpoint/2010/main" val="1364976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With Title 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pc="-150">
                <a:solidFill>
                  <a:schemeClr val="bg1"/>
                </a:solidFill>
              </a:defRPr>
            </a:lvl1pPr>
          </a:lstStyle>
          <a:p>
            <a:r>
              <a:rPr lang="en-US" dirty="0"/>
              <a:t>Click to edit Master title style</a:t>
            </a:r>
          </a:p>
        </p:txBody>
      </p:sp>
      <p:sp>
        <p:nvSpPr>
          <p:cNvPr id="4" name="Text Placeholder 3"/>
          <p:cNvSpPr>
            <a:spLocks noGrp="1"/>
          </p:cNvSpPr>
          <p:nvPr>
            <p:ph type="body" sz="quarter" idx="10"/>
          </p:nvPr>
        </p:nvSpPr>
        <p:spPr>
          <a:xfrm>
            <a:off x="598488" y="1251437"/>
            <a:ext cx="7913687" cy="36422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55858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ingle Statment Blank">
    <p:bg>
      <p:bgPr>
        <a:solidFill>
          <a:srgbClr val="245A8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15285" y="614391"/>
            <a:ext cx="7913430" cy="3914718"/>
          </a:xfrm>
        </p:spPr>
        <p:txBody>
          <a:bodyPr anchor="ctr">
            <a:normAutofit/>
          </a:bodyPr>
          <a:lstStyle>
            <a:lvl1pPr algn="ctr">
              <a:defRPr sz="4000"/>
            </a:lvl1pPr>
          </a:lstStyle>
          <a:p>
            <a:r>
              <a:rPr lang="en-US" dirty="0"/>
              <a:t>Click to edit Master title style</a:t>
            </a:r>
          </a:p>
        </p:txBody>
      </p:sp>
    </p:spTree>
    <p:extLst>
      <p:ext uri="{BB962C8B-B14F-4D97-AF65-F5344CB8AC3E}">
        <p14:creationId xmlns:p14="http://schemas.microsoft.com/office/powerpoint/2010/main" val="1593576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p:bg>
      <p:bgPr>
        <a:solidFill>
          <a:schemeClr val="bg2">
            <a:lumMod val="10000"/>
          </a:schemeClr>
        </a:solidFill>
        <a:effectLst/>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98230" y="205979"/>
            <a:ext cx="791343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98230" y="1318483"/>
            <a:ext cx="791343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93260633"/>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5" r:id="rId3"/>
    <p:sldLayoutId id="2147483667" r:id="rId4"/>
    <p:sldLayoutId id="2147483666" r:id="rId5"/>
    <p:sldLayoutId id="2147483661" r:id="rId6"/>
    <p:sldLayoutId id="2147483660" r:id="rId7"/>
    <p:sldLayoutId id="2147483663" r:id="rId8"/>
    <p:sldLayoutId id="2147483668" r:id="rId9"/>
  </p:sldLayoutIdLst>
  <p:txStyles>
    <p:titleStyle>
      <a:lvl1pPr algn="l" defTabSz="457200" rtl="0" eaLnBrk="1" latinLnBrk="0" hangingPunct="1">
        <a:spcBef>
          <a:spcPct val="0"/>
        </a:spcBef>
        <a:buNone/>
        <a:defRPr sz="3600" b="1" kern="1200" spc="-150">
          <a:solidFill>
            <a:schemeClr val="tx1"/>
          </a:solidFill>
          <a:latin typeface="Lato Regular"/>
          <a:ea typeface="+mj-ea"/>
          <a:cs typeface="Lato Regular"/>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Lato Regular"/>
          <a:ea typeface="+mn-ea"/>
          <a:cs typeface="Lato Regular"/>
        </a:defRPr>
      </a:lvl1pPr>
      <a:lvl2pPr marL="742950" indent="-285750" algn="l" defTabSz="457200" rtl="0" eaLnBrk="1" latinLnBrk="0" hangingPunct="1">
        <a:spcBef>
          <a:spcPct val="20000"/>
        </a:spcBef>
        <a:buFont typeface="Arial"/>
        <a:buChar char="–"/>
        <a:defRPr sz="2800" kern="1200">
          <a:solidFill>
            <a:schemeClr val="tx1"/>
          </a:solidFill>
          <a:latin typeface="Lato Regular"/>
          <a:ea typeface="+mn-ea"/>
          <a:cs typeface="Lato Regular"/>
        </a:defRPr>
      </a:lvl2pPr>
      <a:lvl3pPr marL="1143000" indent="-228600" algn="l" defTabSz="457200" rtl="0" eaLnBrk="1" latinLnBrk="0" hangingPunct="1">
        <a:spcBef>
          <a:spcPct val="20000"/>
        </a:spcBef>
        <a:buFont typeface="Arial"/>
        <a:buChar char="•"/>
        <a:defRPr sz="2400" kern="1200">
          <a:solidFill>
            <a:schemeClr val="tx1"/>
          </a:solidFill>
          <a:latin typeface="Lato Regular"/>
          <a:ea typeface="+mn-ea"/>
          <a:cs typeface="Lato Regular"/>
        </a:defRPr>
      </a:lvl3pPr>
      <a:lvl4pPr marL="1600200" indent="-228600" algn="l" defTabSz="457200" rtl="0" eaLnBrk="1" latinLnBrk="0" hangingPunct="1">
        <a:spcBef>
          <a:spcPct val="20000"/>
        </a:spcBef>
        <a:buFont typeface="Arial"/>
        <a:buChar char="–"/>
        <a:defRPr sz="2000" kern="1200">
          <a:solidFill>
            <a:schemeClr val="tx1"/>
          </a:solidFill>
          <a:latin typeface="Lato Regular"/>
          <a:ea typeface="+mn-ea"/>
          <a:cs typeface="Lato Regular"/>
        </a:defRPr>
      </a:lvl4pPr>
      <a:lvl5pPr marL="2057400" indent="-228600" algn="l" defTabSz="457200" rtl="0" eaLnBrk="1" latinLnBrk="0" hangingPunct="1">
        <a:spcBef>
          <a:spcPct val="20000"/>
        </a:spcBef>
        <a:buFont typeface="Arial"/>
        <a:buChar char="»"/>
        <a:defRPr sz="2000" kern="1200">
          <a:solidFill>
            <a:schemeClr val="tx1"/>
          </a:solidFill>
          <a:latin typeface="Lato Regular"/>
          <a:ea typeface="+mn-ea"/>
          <a:cs typeface="Lato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20699" y="1420092"/>
            <a:ext cx="2781301" cy="2931191"/>
          </a:xfrm>
        </p:spPr>
        <p:txBody>
          <a:bodyPr>
            <a:normAutofit lnSpcReduction="10000"/>
          </a:bodyPr>
          <a:lstStyle/>
          <a:p>
            <a:r>
              <a:rPr lang="en-US" dirty="0"/>
              <a:t>2</a:t>
            </a:r>
          </a:p>
        </p:txBody>
      </p:sp>
      <p:sp>
        <p:nvSpPr>
          <p:cNvPr id="3" name="Subtitle 2"/>
          <p:cNvSpPr>
            <a:spLocks noGrp="1"/>
          </p:cNvSpPr>
          <p:nvPr>
            <p:ph type="subTitle" idx="1"/>
          </p:nvPr>
        </p:nvSpPr>
        <p:spPr>
          <a:xfrm>
            <a:off x="3117852" y="2265740"/>
            <a:ext cx="5448300" cy="1239893"/>
          </a:xfrm>
        </p:spPr>
        <p:txBody>
          <a:bodyPr/>
          <a:lstStyle/>
          <a:p>
            <a:r>
              <a:rPr lang="en-US" sz="4000" dirty="0"/>
              <a:t>Conditional or </a:t>
            </a:r>
            <a:br>
              <a:rPr lang="en-US" sz="4000" dirty="0"/>
            </a:br>
            <a:r>
              <a:rPr lang="en-US" sz="4000" dirty="0"/>
              <a:t>Actual Perfection?</a:t>
            </a:r>
            <a:endParaRPr lang="en-US" sz="3200" dirty="0"/>
          </a:p>
        </p:txBody>
      </p:sp>
    </p:spTree>
    <p:extLst>
      <p:ext uri="{BB962C8B-B14F-4D97-AF65-F5344CB8AC3E}">
        <p14:creationId xmlns:p14="http://schemas.microsoft.com/office/powerpoint/2010/main" val="469371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10207" y="429598"/>
            <a:ext cx="8807669" cy="3680039"/>
          </a:xfrm>
        </p:spPr>
        <p:txBody>
          <a:bodyPr>
            <a:normAutofit fontScale="92500" lnSpcReduction="10000"/>
          </a:bodyPr>
          <a:lstStyle/>
          <a:p>
            <a:r>
              <a:rPr lang="en-US" baseline="30000" dirty="0"/>
              <a:t>1 </a:t>
            </a:r>
            <a:r>
              <a:rPr lang="en-US" dirty="0"/>
              <a:t>Therefore I urge you, brethren, by the mercies of God, to present your bodies a living and holy sacrifice, acceptable to God, which is your spiritual service of worship. </a:t>
            </a:r>
            <a:br>
              <a:rPr lang="en-US" dirty="0"/>
            </a:br>
            <a:r>
              <a:rPr lang="en-US" baseline="30000" dirty="0"/>
              <a:t>2</a:t>
            </a:r>
            <a:r>
              <a:rPr lang="en-US" dirty="0"/>
              <a:t> And do not be conformed to this world, but be transformed by the renewing of your mind, so that you may prove what the will of God is, that which is good and acceptable and perfect.</a:t>
            </a:r>
          </a:p>
        </p:txBody>
      </p:sp>
      <p:sp>
        <p:nvSpPr>
          <p:cNvPr id="3" name="Text Placeholder 2"/>
          <p:cNvSpPr>
            <a:spLocks noGrp="1"/>
          </p:cNvSpPr>
          <p:nvPr>
            <p:ph type="body" sz="quarter" idx="11"/>
          </p:nvPr>
        </p:nvSpPr>
        <p:spPr/>
        <p:txBody>
          <a:bodyPr/>
          <a:lstStyle/>
          <a:p>
            <a:r>
              <a:rPr lang="en-US" dirty="0"/>
              <a:t>- Romans 12:1-2</a:t>
            </a:r>
          </a:p>
        </p:txBody>
      </p:sp>
    </p:spTree>
    <p:extLst>
      <p:ext uri="{BB962C8B-B14F-4D97-AF65-F5344CB8AC3E}">
        <p14:creationId xmlns:p14="http://schemas.microsoft.com/office/powerpoint/2010/main" val="166682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800" dirty="0"/>
              <a:t>Conditional Perfection</a:t>
            </a:r>
            <a:br>
              <a:rPr lang="en-US" sz="4800" dirty="0"/>
            </a:br>
            <a:r>
              <a:rPr lang="en-US" sz="4400" b="0" dirty="0"/>
              <a:t>Freely given based on faith in Christ</a:t>
            </a:r>
            <a:br>
              <a:rPr lang="en-US" sz="4800" b="0" dirty="0"/>
            </a:br>
            <a:br>
              <a:rPr lang="en-US" sz="4800" b="0" dirty="0"/>
            </a:br>
            <a:r>
              <a:rPr lang="en-US" sz="4800" dirty="0"/>
              <a:t>Actual Perfection</a:t>
            </a:r>
            <a:br>
              <a:rPr lang="en-US" sz="4800" b="0" dirty="0"/>
            </a:br>
            <a:r>
              <a:rPr lang="en-US" sz="4400" b="0" dirty="0"/>
              <a:t>A spiritual exercise to confirm our faith</a:t>
            </a:r>
          </a:p>
        </p:txBody>
      </p:sp>
    </p:spTree>
    <p:extLst>
      <p:ext uri="{BB962C8B-B14F-4D97-AF65-F5344CB8AC3E}">
        <p14:creationId xmlns:p14="http://schemas.microsoft.com/office/powerpoint/2010/main" val="1762030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“The More Perfect You” </a:t>
            </a:r>
            <a:r>
              <a:rPr lang="en-US" sz="4400" b="0" dirty="0"/>
              <a:t>is the you that constantly strives to draw closer to the perfection of Christ while still in this human form.</a:t>
            </a:r>
          </a:p>
        </p:txBody>
      </p:sp>
    </p:spTree>
    <p:extLst>
      <p:ext uri="{BB962C8B-B14F-4D97-AF65-F5344CB8AC3E}">
        <p14:creationId xmlns:p14="http://schemas.microsoft.com/office/powerpoint/2010/main" val="924483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Not Pursuing Actual Perfection is a sign of:</a:t>
            </a:r>
          </a:p>
        </p:txBody>
      </p:sp>
      <p:sp>
        <p:nvSpPr>
          <p:cNvPr id="3" name="Text Placeholder 2"/>
          <p:cNvSpPr>
            <a:spLocks noGrp="1"/>
          </p:cNvSpPr>
          <p:nvPr>
            <p:ph type="body" sz="quarter" idx="10"/>
          </p:nvPr>
        </p:nvSpPr>
        <p:spPr/>
        <p:txBody>
          <a:bodyPr>
            <a:normAutofit lnSpcReduction="10000"/>
          </a:bodyPr>
          <a:lstStyle/>
          <a:p>
            <a:pPr defTabSz="914400">
              <a:lnSpc>
                <a:spcPct val="150000"/>
              </a:lnSpc>
              <a:spcBef>
                <a:spcPts val="0"/>
              </a:spcBef>
            </a:pPr>
            <a:r>
              <a:rPr lang="en-US" sz="4000" dirty="0"/>
              <a:t>Weak faith</a:t>
            </a:r>
          </a:p>
          <a:p>
            <a:pPr defTabSz="914400">
              <a:lnSpc>
                <a:spcPct val="150000"/>
              </a:lnSpc>
              <a:spcBef>
                <a:spcPts val="0"/>
              </a:spcBef>
            </a:pPr>
            <a:r>
              <a:rPr lang="en-US" sz="4000" dirty="0"/>
              <a:t>Compromising with the world</a:t>
            </a:r>
          </a:p>
          <a:p>
            <a:pPr defTabSz="914400">
              <a:lnSpc>
                <a:spcPct val="150000"/>
              </a:lnSpc>
              <a:spcBef>
                <a:spcPts val="0"/>
              </a:spcBef>
            </a:pPr>
            <a:r>
              <a:rPr lang="en-US" sz="4000" dirty="0"/>
              <a:t>Lack of gratitude</a:t>
            </a:r>
          </a:p>
          <a:p>
            <a:pPr defTabSz="914400">
              <a:lnSpc>
                <a:spcPct val="150000"/>
              </a:lnSpc>
              <a:spcBef>
                <a:spcPts val="0"/>
              </a:spcBef>
            </a:pPr>
            <a:r>
              <a:rPr lang="en-US" sz="4000" dirty="0"/>
              <a:t>A show of love for sin</a:t>
            </a:r>
            <a:endParaRPr lang="en-US" sz="3600" dirty="0"/>
          </a:p>
        </p:txBody>
      </p:sp>
    </p:spTree>
    <p:extLst>
      <p:ext uri="{BB962C8B-B14F-4D97-AF65-F5344CB8AC3E}">
        <p14:creationId xmlns:p14="http://schemas.microsoft.com/office/powerpoint/2010/main" val="2020125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What you are pursuing will become evident by the fruit you bear.</a:t>
            </a:r>
          </a:p>
        </p:txBody>
      </p:sp>
    </p:spTree>
    <p:extLst>
      <p:ext uri="{BB962C8B-B14F-4D97-AF65-F5344CB8AC3E}">
        <p14:creationId xmlns:p14="http://schemas.microsoft.com/office/powerpoint/2010/main" val="622272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Text Placeholder 2"/>
          <p:cNvSpPr>
            <a:spLocks noGrp="1"/>
          </p:cNvSpPr>
          <p:nvPr>
            <p:ph type="body" sz="quarter" idx="10"/>
          </p:nvPr>
        </p:nvSpPr>
        <p:spPr>
          <a:xfrm>
            <a:off x="315310" y="1251437"/>
            <a:ext cx="8586952" cy="3642243"/>
          </a:xfrm>
        </p:spPr>
        <p:txBody>
          <a:bodyPr>
            <a:normAutofit/>
          </a:bodyPr>
          <a:lstStyle/>
          <a:p>
            <a:pPr>
              <a:lnSpc>
                <a:spcPct val="150000"/>
              </a:lnSpc>
            </a:pPr>
            <a:r>
              <a:rPr lang="en-US" sz="4400" dirty="0"/>
              <a:t>How can you be </a:t>
            </a:r>
            <a:r>
              <a:rPr lang="en-US" sz="4400" u="sng" dirty="0"/>
              <a:t>more</a:t>
            </a:r>
            <a:r>
              <a:rPr lang="en-US" sz="4400" dirty="0"/>
              <a:t> perfect?</a:t>
            </a:r>
          </a:p>
          <a:p>
            <a:pPr>
              <a:lnSpc>
                <a:spcPct val="150000"/>
              </a:lnSpc>
            </a:pPr>
            <a:r>
              <a:rPr lang="en-US" sz="4400" dirty="0"/>
              <a:t>How can you improve perfection?</a:t>
            </a:r>
          </a:p>
        </p:txBody>
      </p:sp>
    </p:spTree>
    <p:extLst>
      <p:ext uri="{BB962C8B-B14F-4D97-AF65-F5344CB8AC3E}">
        <p14:creationId xmlns:p14="http://schemas.microsoft.com/office/powerpoint/2010/main" val="753150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Aspects of Perfection</a:t>
            </a:r>
          </a:p>
        </p:txBody>
      </p:sp>
      <p:sp>
        <p:nvSpPr>
          <p:cNvPr id="3" name="Text Placeholder 2"/>
          <p:cNvSpPr>
            <a:spLocks noGrp="1"/>
          </p:cNvSpPr>
          <p:nvPr>
            <p:ph type="body" sz="quarter" idx="10"/>
          </p:nvPr>
        </p:nvSpPr>
        <p:spPr/>
        <p:txBody>
          <a:bodyPr>
            <a:normAutofit lnSpcReduction="10000"/>
          </a:bodyPr>
          <a:lstStyle/>
          <a:p>
            <a:pPr marL="514350" indent="-514350">
              <a:buFont typeface="+mj-lt"/>
              <a:buAutoNum type="alphaUcPeriod"/>
            </a:pPr>
            <a:r>
              <a:rPr lang="en-US" sz="4000" b="1" dirty="0"/>
              <a:t> Conditional Perfection</a:t>
            </a:r>
          </a:p>
          <a:p>
            <a:pPr marL="914400" lvl="1" indent="-514350"/>
            <a:r>
              <a:rPr lang="en-US" b="1" dirty="0"/>
              <a:t>Saved</a:t>
            </a:r>
            <a:r>
              <a:rPr lang="en-US" dirty="0"/>
              <a:t> 			</a:t>
            </a:r>
            <a:r>
              <a:rPr lang="mr-IN" dirty="0"/>
              <a:t>–</a:t>
            </a:r>
            <a:r>
              <a:rPr lang="en-US" dirty="0"/>
              <a:t> Mark 16:16, Acts 2:37</a:t>
            </a:r>
          </a:p>
          <a:p>
            <a:pPr marL="914400" lvl="1" indent="-514350"/>
            <a:r>
              <a:rPr lang="en-US" b="1" dirty="0"/>
              <a:t>Born again </a:t>
            </a:r>
            <a:r>
              <a:rPr lang="en-US" dirty="0"/>
              <a:t>		</a:t>
            </a:r>
            <a:r>
              <a:rPr lang="mr-IN" dirty="0"/>
              <a:t>–</a:t>
            </a:r>
            <a:r>
              <a:rPr lang="en-US" dirty="0"/>
              <a:t> John 3:3</a:t>
            </a:r>
          </a:p>
          <a:p>
            <a:pPr marL="914400" lvl="1" indent="-514350"/>
            <a:r>
              <a:rPr lang="en-US" b="1" dirty="0"/>
              <a:t>Justified</a:t>
            </a:r>
            <a:r>
              <a:rPr lang="en-US" dirty="0"/>
              <a:t> 		      </a:t>
            </a:r>
            <a:r>
              <a:rPr lang="mr-IN" dirty="0"/>
              <a:t>–</a:t>
            </a:r>
            <a:r>
              <a:rPr lang="en-US" dirty="0"/>
              <a:t> Romans 3:24</a:t>
            </a:r>
          </a:p>
          <a:p>
            <a:pPr marL="914400" lvl="1" indent="-514350"/>
            <a:r>
              <a:rPr lang="en-US" b="1" dirty="0"/>
              <a:t>Washed</a:t>
            </a:r>
            <a:r>
              <a:rPr lang="en-US" dirty="0"/>
              <a:t> 		      </a:t>
            </a:r>
            <a:r>
              <a:rPr lang="mr-IN" dirty="0"/>
              <a:t>–</a:t>
            </a:r>
            <a:r>
              <a:rPr lang="en-US" dirty="0"/>
              <a:t> I Corinthians 6:11</a:t>
            </a:r>
          </a:p>
          <a:p>
            <a:pPr marL="914400" lvl="1" indent="-514350"/>
            <a:r>
              <a:rPr lang="en-US" b="1" dirty="0"/>
              <a:t>Redeemed</a:t>
            </a:r>
            <a:r>
              <a:rPr lang="en-US" dirty="0"/>
              <a:t> 		</a:t>
            </a:r>
            <a:r>
              <a:rPr lang="mr-IN" dirty="0"/>
              <a:t>–</a:t>
            </a:r>
            <a:r>
              <a:rPr lang="en-US" dirty="0"/>
              <a:t> I Peter 1:18</a:t>
            </a:r>
          </a:p>
          <a:p>
            <a:pPr marL="914400" lvl="1" indent="-514350"/>
            <a:r>
              <a:rPr lang="en-US" b="1" dirty="0"/>
              <a:t>Righteous</a:t>
            </a:r>
            <a:r>
              <a:rPr lang="en-US" dirty="0"/>
              <a:t> 		</a:t>
            </a:r>
            <a:r>
              <a:rPr lang="mr-IN" dirty="0"/>
              <a:t>–</a:t>
            </a:r>
            <a:r>
              <a:rPr lang="en-US" dirty="0"/>
              <a:t> I Corinthians 1:30</a:t>
            </a:r>
          </a:p>
          <a:p>
            <a:pPr marL="914400" lvl="1" indent="-514350"/>
            <a:endParaRPr lang="en-US" dirty="0"/>
          </a:p>
        </p:txBody>
      </p:sp>
    </p:spTree>
    <p:extLst>
      <p:ext uri="{BB962C8B-B14F-4D97-AF65-F5344CB8AC3E}">
        <p14:creationId xmlns:p14="http://schemas.microsoft.com/office/powerpoint/2010/main" val="578860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When God looks at the believer in judgement, He sees the covering of “conditional perfection,” not the degree of “actual perfection” we have attained.</a:t>
            </a:r>
          </a:p>
        </p:txBody>
      </p:sp>
    </p:spTree>
    <p:extLst>
      <p:ext uri="{BB962C8B-B14F-4D97-AF65-F5344CB8AC3E}">
        <p14:creationId xmlns:p14="http://schemas.microsoft.com/office/powerpoint/2010/main" val="477831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78676" y="429598"/>
            <a:ext cx="8776137" cy="3680039"/>
          </a:xfrm>
        </p:spPr>
        <p:txBody>
          <a:bodyPr>
            <a:normAutofit/>
          </a:bodyPr>
          <a:lstStyle/>
          <a:p>
            <a:r>
              <a:rPr lang="en-US" sz="4000" baseline="30000" dirty="0"/>
              <a:t>27</a:t>
            </a:r>
            <a:r>
              <a:rPr lang="en-US" sz="4000" dirty="0"/>
              <a:t> Where then is boasting? It is excluded. By what kind of law? Of works? No, but by a law of faith. </a:t>
            </a:r>
            <a:r>
              <a:rPr lang="en-US" sz="4000" baseline="30000" dirty="0"/>
              <a:t>28</a:t>
            </a:r>
            <a:r>
              <a:rPr lang="en-US" sz="4000" dirty="0"/>
              <a:t> For we maintain that a man is justified by faith apart from works of the Law.</a:t>
            </a:r>
          </a:p>
        </p:txBody>
      </p:sp>
      <p:sp>
        <p:nvSpPr>
          <p:cNvPr id="3" name="Text Placeholder 2"/>
          <p:cNvSpPr>
            <a:spLocks noGrp="1"/>
          </p:cNvSpPr>
          <p:nvPr>
            <p:ph type="body" sz="quarter" idx="11"/>
          </p:nvPr>
        </p:nvSpPr>
        <p:spPr/>
        <p:txBody>
          <a:bodyPr/>
          <a:lstStyle/>
          <a:p>
            <a:r>
              <a:rPr lang="en-US" dirty="0"/>
              <a:t>- Romans 3:27-28</a:t>
            </a:r>
          </a:p>
        </p:txBody>
      </p:sp>
    </p:spTree>
    <p:extLst>
      <p:ext uri="{BB962C8B-B14F-4D97-AF65-F5344CB8AC3E}">
        <p14:creationId xmlns:p14="http://schemas.microsoft.com/office/powerpoint/2010/main" val="569973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Aspects of Perfection</a:t>
            </a:r>
          </a:p>
        </p:txBody>
      </p:sp>
      <p:sp>
        <p:nvSpPr>
          <p:cNvPr id="3" name="Text Placeholder 2"/>
          <p:cNvSpPr>
            <a:spLocks noGrp="1"/>
          </p:cNvSpPr>
          <p:nvPr>
            <p:ph type="body" sz="quarter" idx="10"/>
          </p:nvPr>
        </p:nvSpPr>
        <p:spPr/>
        <p:txBody>
          <a:bodyPr>
            <a:normAutofit/>
          </a:bodyPr>
          <a:lstStyle/>
          <a:p>
            <a:pPr marL="514350" indent="-514350">
              <a:buFont typeface="+mj-lt"/>
              <a:buAutoNum type="alphaUcPeriod"/>
            </a:pPr>
            <a:r>
              <a:rPr lang="en-US" sz="2800" dirty="0"/>
              <a:t>Conditional Perfection</a:t>
            </a:r>
            <a:endParaRPr lang="en-US" sz="2000" dirty="0"/>
          </a:p>
          <a:p>
            <a:pPr marL="514350" indent="-514350">
              <a:buFont typeface="+mj-lt"/>
              <a:buAutoNum type="alphaUcPeriod"/>
            </a:pPr>
            <a:r>
              <a:rPr lang="en-US" sz="4800" b="1" dirty="0"/>
              <a:t> Actual Perfection</a:t>
            </a:r>
          </a:p>
        </p:txBody>
      </p:sp>
    </p:spTree>
    <p:extLst>
      <p:ext uri="{BB962C8B-B14F-4D97-AF65-F5344CB8AC3E}">
        <p14:creationId xmlns:p14="http://schemas.microsoft.com/office/powerpoint/2010/main" val="1645639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57655" y="429598"/>
            <a:ext cx="8870731" cy="3680039"/>
          </a:xfrm>
        </p:spPr>
        <p:txBody>
          <a:bodyPr>
            <a:normAutofit/>
          </a:bodyPr>
          <a:lstStyle/>
          <a:p>
            <a:r>
              <a:rPr lang="en-US" sz="4400" dirty="0"/>
              <a:t>What shall we say then? Are we to continue in sin so that grace may increase?</a:t>
            </a:r>
          </a:p>
        </p:txBody>
      </p:sp>
      <p:sp>
        <p:nvSpPr>
          <p:cNvPr id="3" name="Text Placeholder 2"/>
          <p:cNvSpPr>
            <a:spLocks noGrp="1"/>
          </p:cNvSpPr>
          <p:nvPr>
            <p:ph type="body" sz="quarter" idx="11"/>
          </p:nvPr>
        </p:nvSpPr>
        <p:spPr/>
        <p:txBody>
          <a:bodyPr/>
          <a:lstStyle/>
          <a:p>
            <a:r>
              <a:rPr lang="en-US" dirty="0"/>
              <a:t>- Romans 6:1</a:t>
            </a:r>
          </a:p>
        </p:txBody>
      </p:sp>
    </p:spTree>
    <p:extLst>
      <p:ext uri="{BB962C8B-B14F-4D97-AF65-F5344CB8AC3E}">
        <p14:creationId xmlns:p14="http://schemas.microsoft.com/office/powerpoint/2010/main" val="2025004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Will We Pursue?</a:t>
            </a:r>
            <a:br>
              <a:rPr lang="en-US" dirty="0"/>
            </a:br>
            <a:br>
              <a:rPr lang="en-US" dirty="0"/>
            </a:br>
            <a:br>
              <a:rPr lang="en-US" dirty="0"/>
            </a:br>
            <a:r>
              <a:rPr lang="en-US" b="0" dirty="0"/>
              <a:t>Imperfection            Perfection</a:t>
            </a:r>
          </a:p>
        </p:txBody>
      </p:sp>
      <p:cxnSp>
        <p:nvCxnSpPr>
          <p:cNvPr id="4" name="Straight Connector 3"/>
          <p:cNvCxnSpPr/>
          <p:nvPr/>
        </p:nvCxnSpPr>
        <p:spPr>
          <a:xfrm flipH="1">
            <a:off x="3568700" y="2159000"/>
            <a:ext cx="876300" cy="876300"/>
          </a:xfrm>
          <a:prstGeom prst="line">
            <a:avLst/>
          </a:prstGeom>
          <a:ln w="76200"/>
          <a:effectLst/>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5134307" y="2145433"/>
            <a:ext cx="876300" cy="876300"/>
          </a:xfrm>
          <a:prstGeom prst="line">
            <a:avLst/>
          </a:prstGeom>
          <a:ln w="76200"/>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44391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Pursuit of Actual Perfection</a:t>
            </a:r>
          </a:p>
        </p:txBody>
      </p:sp>
      <p:sp>
        <p:nvSpPr>
          <p:cNvPr id="3" name="Text Placeholder 2"/>
          <p:cNvSpPr>
            <a:spLocks noGrp="1"/>
          </p:cNvSpPr>
          <p:nvPr>
            <p:ph type="body" sz="quarter" idx="10"/>
          </p:nvPr>
        </p:nvSpPr>
        <p:spPr/>
        <p:txBody>
          <a:bodyPr/>
          <a:lstStyle/>
          <a:p>
            <a:pPr>
              <a:lnSpc>
                <a:spcPct val="150000"/>
              </a:lnSpc>
            </a:pPr>
            <a:r>
              <a:rPr lang="en-US" b="1" dirty="0"/>
              <a:t>Sanctification</a:t>
            </a:r>
            <a:r>
              <a:rPr lang="en-US" dirty="0"/>
              <a:t> 		</a:t>
            </a:r>
            <a:r>
              <a:rPr lang="mr-IN" dirty="0"/>
              <a:t>–</a:t>
            </a:r>
            <a:r>
              <a:rPr lang="en-US" dirty="0"/>
              <a:t> Romans 6:19</a:t>
            </a:r>
          </a:p>
          <a:p>
            <a:pPr>
              <a:lnSpc>
                <a:spcPct val="150000"/>
              </a:lnSpc>
            </a:pPr>
            <a:r>
              <a:rPr lang="en-US" b="1" dirty="0"/>
              <a:t>Faithfulness 		</a:t>
            </a:r>
            <a:r>
              <a:rPr lang="mr-IN" dirty="0"/>
              <a:t>–</a:t>
            </a:r>
            <a:r>
              <a:rPr lang="en-US" dirty="0"/>
              <a:t> III John 5</a:t>
            </a:r>
          </a:p>
          <a:p>
            <a:pPr>
              <a:lnSpc>
                <a:spcPct val="150000"/>
              </a:lnSpc>
            </a:pPr>
            <a:r>
              <a:rPr lang="en-US" b="1" dirty="0"/>
              <a:t>Perseverance</a:t>
            </a:r>
            <a:r>
              <a:rPr lang="en-US" dirty="0"/>
              <a:t> 		</a:t>
            </a:r>
            <a:r>
              <a:rPr lang="mr-IN" dirty="0"/>
              <a:t>–</a:t>
            </a:r>
            <a:r>
              <a:rPr lang="en-US" dirty="0"/>
              <a:t> Ephesians 6:18</a:t>
            </a:r>
          </a:p>
          <a:p>
            <a:pPr>
              <a:lnSpc>
                <a:spcPct val="150000"/>
              </a:lnSpc>
            </a:pPr>
            <a:r>
              <a:rPr lang="en-US" b="1" dirty="0"/>
              <a:t>Holiness</a:t>
            </a:r>
            <a:r>
              <a:rPr lang="en-US" dirty="0"/>
              <a:t> 			</a:t>
            </a:r>
            <a:r>
              <a:rPr lang="mr-IN" dirty="0"/>
              <a:t>–</a:t>
            </a:r>
            <a:r>
              <a:rPr lang="en-US" dirty="0"/>
              <a:t> Colossians 3:12</a:t>
            </a:r>
          </a:p>
        </p:txBody>
      </p:sp>
    </p:spTree>
    <p:extLst>
      <p:ext uri="{BB962C8B-B14F-4D97-AF65-F5344CB8AC3E}">
        <p14:creationId xmlns:p14="http://schemas.microsoft.com/office/powerpoint/2010/main" val="839123223"/>
      </p:ext>
    </p:extLst>
  </p:cSld>
  <p:clrMapOvr>
    <a:masterClrMapping/>
  </p:clrMapOvr>
</p:sld>
</file>

<file path=ppt/theme/theme1.xml><?xml version="1.0" encoding="utf-8"?>
<a:theme xmlns:a="http://schemas.openxmlformats.org/drawingml/2006/main" name="With Title">
  <a:themeElements>
    <a:clrScheme name="All White">
      <a:dk1>
        <a:srgbClr val="FFFFFF"/>
      </a:dk1>
      <a:lt1>
        <a:srgbClr val="FFFFFF"/>
      </a:lt1>
      <a:dk2>
        <a:srgbClr val="FFFFFF"/>
      </a:dk2>
      <a:lt2>
        <a:srgbClr val="F8F8F8"/>
      </a:lt2>
      <a:accent1>
        <a:srgbClr val="FFFFFF"/>
      </a:accent1>
      <a:accent2>
        <a:srgbClr val="FFFFFF"/>
      </a:accent2>
      <a:accent3>
        <a:srgbClr val="FFFFFF"/>
      </a:accent3>
      <a:accent4>
        <a:srgbClr val="FFFFFF"/>
      </a:accent4>
      <a:accent5>
        <a:srgbClr val="FFFFFF"/>
      </a:accent5>
      <a:accent6>
        <a:srgbClr val="FFFFFF"/>
      </a:accent6>
      <a:hlink>
        <a:srgbClr val="FFFFFF"/>
      </a:hlink>
      <a:folHlink>
        <a:srgbClr val="FFFFF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189</TotalTime>
  <Words>391</Words>
  <Application>Microsoft Macintosh PowerPoint</Application>
  <PresentationFormat>On-screen Show (16:9)</PresentationFormat>
  <Paragraphs>37</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Lato Black</vt:lpstr>
      <vt:lpstr>Lato Regular</vt:lpstr>
      <vt:lpstr>With Title</vt:lpstr>
      <vt:lpstr>PowerPoint Presentation</vt:lpstr>
      <vt:lpstr>Questions</vt:lpstr>
      <vt:lpstr>Two Aspects of Perfection</vt:lpstr>
      <vt:lpstr>When God looks at the believer in judgement, He sees the covering of “conditional perfection,” not the degree of “actual perfection” we have attained.</vt:lpstr>
      <vt:lpstr>PowerPoint Presentation</vt:lpstr>
      <vt:lpstr>Two Aspects of Perfection</vt:lpstr>
      <vt:lpstr>PowerPoint Presentation</vt:lpstr>
      <vt:lpstr>What Will We Pursue?   Imperfection            Perfection</vt:lpstr>
      <vt:lpstr>The Pursuit of Actual Perfection</vt:lpstr>
      <vt:lpstr>PowerPoint Presentation</vt:lpstr>
      <vt:lpstr>Conditional Perfection Freely given based on faith in Christ  Actual Perfection A spiritual exercise to confirm our faith</vt:lpstr>
      <vt:lpstr>“The More Perfect You” is the you that constantly strives to draw closer to the perfection of Christ while still in this human form.</vt:lpstr>
      <vt:lpstr>Not Pursuing Actual Perfection is a sign of:</vt:lpstr>
      <vt:lpstr>What you are pursuing will become evident by the fruit you bear.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HalBook</dc:creator>
  <cp:lastModifiedBy>Mark Knowles</cp:lastModifiedBy>
  <cp:revision>71</cp:revision>
  <dcterms:created xsi:type="dcterms:W3CDTF">2014-04-30T18:34:38Z</dcterms:created>
  <dcterms:modified xsi:type="dcterms:W3CDTF">2020-05-05T20:45:51Z</dcterms:modified>
</cp:coreProperties>
</file>