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84"/>
    <a:srgbClr val="024B50"/>
    <a:srgbClr val="374A4C"/>
    <a:srgbClr val="8C5C47"/>
    <a:srgbClr val="664543"/>
    <a:srgbClr val="43221B"/>
    <a:srgbClr val="466265"/>
    <a:srgbClr val="6B6B6B"/>
    <a:srgbClr val="B19F74"/>
    <a:srgbClr val="F0D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2"/>
    <p:restoredTop sz="94671"/>
  </p:normalViewPr>
  <p:slideViewPr>
    <p:cSldViewPr snapToGrid="0" snapToObjects="1">
      <p:cViewPr varScale="1">
        <p:scale>
          <a:sx n="121" d="100"/>
          <a:sy n="121" d="100"/>
        </p:scale>
        <p:origin x="10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2501454" y="2355917"/>
            <a:ext cx="3924746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20699" y="1420092"/>
            <a:ext cx="2781301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9900">
                <a:latin typeface="Lato Black"/>
                <a:cs typeface="Lato Black"/>
              </a:defRPr>
            </a:lvl1pPr>
          </a:lstStyle>
          <a:p>
            <a:pPr lvl="0"/>
            <a:r>
              <a:rPr lang="en-US"/>
              <a:t>9</a:t>
            </a:r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986" y="4503641"/>
            <a:ext cx="1825066" cy="259424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3118344" y="2247583"/>
            <a:ext cx="2883533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02000" y="2934636"/>
            <a:ext cx="5176113" cy="1239893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36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 of Lesson</a:t>
            </a:r>
            <a:br>
              <a:rPr lang="en-US" dirty="0"/>
            </a:br>
            <a:r>
              <a:rPr lang="en-US" dirty="0"/>
              <a:t>Second Line of Title</a:t>
            </a:r>
          </a:p>
        </p:txBody>
      </p:sp>
    </p:spTree>
    <p:extLst>
      <p:ext uri="{BB962C8B-B14F-4D97-AF65-F5344CB8AC3E}">
        <p14:creationId xmlns:p14="http://schemas.microsoft.com/office/powerpoint/2010/main" val="144475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98488" y="1251437"/>
            <a:ext cx="7913687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683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13221" y="429598"/>
            <a:ext cx="7473085" cy="3680039"/>
          </a:xfrm>
        </p:spPr>
        <p:txBody>
          <a:bodyPr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713221" y="4109637"/>
            <a:ext cx="4156042" cy="522988"/>
          </a:xfrm>
        </p:spPr>
        <p:txBody>
          <a:bodyPr>
            <a:normAutofit/>
          </a:bodyPr>
          <a:lstStyle>
            <a:lvl1pPr marL="0" indent="0" algn="l">
              <a:buNone/>
              <a:defRPr sz="2800" b="1" baseline="0">
                <a:latin typeface="Lato Regular"/>
                <a:cs typeface="Lato Regular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6492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ingle Statm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4236288"/>
          </a:xfrm>
        </p:spPr>
        <p:txBody>
          <a:bodyPr anchor="ctr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76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49600" y="3416300"/>
            <a:ext cx="5575300" cy="1549400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36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Perfection is the </a:t>
            </a:r>
            <a:br>
              <a:rPr lang="en-US"/>
            </a:br>
            <a:r>
              <a:rPr lang="en-US"/>
              <a:t>Absolute Standard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503109" y="2405064"/>
            <a:ext cx="3939514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11349" y="1954061"/>
            <a:ext cx="2638251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9900">
                <a:latin typeface="Lato Black"/>
                <a:cs typeface="Lato Black"/>
              </a:defRPr>
            </a:lvl1pPr>
          </a:lstStyle>
          <a:p>
            <a:pPr lvl="0"/>
            <a:r>
              <a:rPr lang="en-US" dirty="0"/>
              <a:t>9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31099" y="2273297"/>
            <a:ext cx="2883533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1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13221" y="429598"/>
            <a:ext cx="7473085" cy="3680039"/>
          </a:xfrm>
        </p:spPr>
        <p:txBody>
          <a:bodyPr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713221" y="4109637"/>
            <a:ext cx="4156042" cy="522988"/>
          </a:xfrm>
        </p:spPr>
        <p:txBody>
          <a:bodyPr>
            <a:normAutofit/>
          </a:bodyPr>
          <a:lstStyle>
            <a:lvl1pPr marL="0" indent="0" algn="l">
              <a:buNone/>
              <a:defRPr sz="2800" b="1" baseline="0">
                <a:latin typeface="Lato Regular"/>
                <a:cs typeface="Lato Regular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3649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98488" y="1251437"/>
            <a:ext cx="7913687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585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Statment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614391"/>
            <a:ext cx="7913430" cy="3914718"/>
          </a:xfrm>
        </p:spPr>
        <p:txBody>
          <a:bodyPr anchor="ctr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57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8230" y="205979"/>
            <a:ext cx="79134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30" y="1318483"/>
            <a:ext cx="791343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32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  <p:sldLayoutId id="2147483667" r:id="rId4"/>
    <p:sldLayoutId id="2147483666" r:id="rId5"/>
    <p:sldLayoutId id="2147483661" r:id="rId6"/>
    <p:sldLayoutId id="2147483660" r:id="rId7"/>
    <p:sldLayoutId id="2147483663" r:id="rId8"/>
    <p:sldLayoutId id="2147483668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 spc="-150">
          <a:solidFill>
            <a:schemeClr val="tx1"/>
          </a:solidFill>
          <a:latin typeface="Lato Regular"/>
          <a:ea typeface="+mj-ea"/>
          <a:cs typeface="Lato Regular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Lato Regular"/>
          <a:ea typeface="+mn-ea"/>
          <a:cs typeface="Lato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Lato Regular"/>
          <a:ea typeface="+mn-ea"/>
          <a:cs typeface="Lato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 Regular"/>
          <a:ea typeface="+mn-ea"/>
          <a:cs typeface="Lato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Lato Regular"/>
          <a:ea typeface="+mn-ea"/>
          <a:cs typeface="Lato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Lato Regular"/>
          <a:ea typeface="+mn-ea"/>
          <a:cs typeface="Lat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7283" y="2753710"/>
            <a:ext cx="6001407" cy="1420819"/>
          </a:xfrm>
        </p:spPr>
        <p:txBody>
          <a:bodyPr/>
          <a:lstStyle/>
          <a:p>
            <a:r>
              <a:rPr lang="en-US" sz="6000" dirty="0"/>
              <a:t>Perfection: </a:t>
            </a:r>
            <a:br>
              <a:rPr lang="en-US" sz="6000" dirty="0"/>
            </a:br>
            <a:r>
              <a:rPr lang="en-US" sz="4800" dirty="0"/>
              <a:t>The Absolute Standard</a:t>
            </a:r>
          </a:p>
        </p:txBody>
      </p:sp>
    </p:spTree>
    <p:extLst>
      <p:ext uri="{BB962C8B-B14F-4D97-AF65-F5344CB8AC3E}">
        <p14:creationId xmlns:p14="http://schemas.microsoft.com/office/powerpoint/2010/main" val="4693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3999" cy="4236288"/>
          </a:xfrm>
        </p:spPr>
        <p:txBody>
          <a:bodyPr>
            <a:normAutofit/>
          </a:bodyPr>
          <a:lstStyle/>
          <a:p>
            <a:r>
              <a:rPr lang="en-US" sz="4800" b="0" dirty="0"/>
              <a:t>We try to be perfect, like Jesus,</a:t>
            </a:r>
            <a:br>
              <a:rPr lang="en-US" sz="4800" dirty="0"/>
            </a:br>
            <a:r>
              <a:rPr lang="en-US" sz="4800" dirty="0"/>
              <a:t>as a way of showing our faith in Him.</a:t>
            </a:r>
          </a:p>
        </p:txBody>
      </p:sp>
    </p:spTree>
    <p:extLst>
      <p:ext uri="{BB962C8B-B14F-4D97-AF65-F5344CB8AC3E}">
        <p14:creationId xmlns:p14="http://schemas.microsoft.com/office/powerpoint/2010/main" val="58058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353" y="205979"/>
            <a:ext cx="8439806" cy="857250"/>
          </a:xfrm>
        </p:spPr>
        <p:txBody>
          <a:bodyPr>
            <a:normAutofit/>
          </a:bodyPr>
          <a:lstStyle/>
          <a:p>
            <a:r>
              <a:rPr lang="en-US" dirty="0"/>
              <a:t>What is the Christian’s Attitude and Approach?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Perfection is the absolute </a:t>
            </a:r>
            <a:br>
              <a:rPr lang="en-US" dirty="0"/>
            </a:br>
            <a:r>
              <a:rPr lang="en-US" dirty="0"/>
              <a:t>standard of the Christian life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b="1" dirty="0"/>
              <a:t> </a:t>
            </a:r>
            <a:r>
              <a:rPr lang="en-US" sz="6000" b="1" dirty="0"/>
              <a:t>Perfection is a choice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91154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541161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Contact with the perfection of </a:t>
            </a:r>
            <a:br>
              <a:rPr lang="en-US" sz="4400" dirty="0"/>
            </a:br>
            <a:r>
              <a:rPr lang="en-US" sz="4400" dirty="0"/>
              <a:t>Christ has several effects: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100" y="2006600"/>
            <a:ext cx="7353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4800" b="1" dirty="0">
                <a:latin typeface="Lato" charset="0"/>
                <a:ea typeface="Lato" charset="0"/>
                <a:cs typeface="Lato" charset="0"/>
              </a:rPr>
              <a:t>Confirms our imperfection</a:t>
            </a:r>
          </a:p>
        </p:txBody>
      </p:sp>
    </p:spTree>
    <p:extLst>
      <p:ext uri="{BB962C8B-B14F-4D97-AF65-F5344CB8AC3E}">
        <p14:creationId xmlns:p14="http://schemas.microsoft.com/office/powerpoint/2010/main" val="1148491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541161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/>
              <a:t>Contact with the perfection of </a:t>
            </a:r>
            <a:br>
              <a:rPr lang="en-US" sz="4800" dirty="0"/>
            </a:br>
            <a:r>
              <a:rPr lang="en-US" sz="4800" dirty="0"/>
              <a:t>Christ has several effects: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100" y="2006600"/>
            <a:ext cx="65913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Confirms our imperfection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6000" b="1" dirty="0">
                <a:latin typeface="Lato" charset="0"/>
                <a:ea typeface="Lato" charset="0"/>
                <a:cs typeface="Lato" charset="0"/>
              </a:rPr>
              <a:t>Provides a vision</a:t>
            </a:r>
          </a:p>
        </p:txBody>
      </p:sp>
    </p:spTree>
    <p:extLst>
      <p:ext uri="{BB962C8B-B14F-4D97-AF65-F5344CB8AC3E}">
        <p14:creationId xmlns:p14="http://schemas.microsoft.com/office/powerpoint/2010/main" val="2081898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541161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dirty="0"/>
              <a:t>Contact with the perfection of </a:t>
            </a:r>
            <a:br>
              <a:rPr lang="en-US" sz="4800" dirty="0"/>
            </a:br>
            <a:r>
              <a:rPr lang="en-US" sz="4800" dirty="0"/>
              <a:t>Christ has several effects: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099" y="2006600"/>
            <a:ext cx="697580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Confirms our imperfection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Provides a vision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6000" b="1" dirty="0">
                <a:latin typeface="Lato" charset="0"/>
                <a:ea typeface="Lato" charset="0"/>
                <a:cs typeface="Lato" charset="0"/>
              </a:rPr>
              <a:t>Provides a measure</a:t>
            </a:r>
          </a:p>
        </p:txBody>
      </p:sp>
    </p:spTree>
    <p:extLst>
      <p:ext uri="{BB962C8B-B14F-4D97-AF65-F5344CB8AC3E}">
        <p14:creationId xmlns:p14="http://schemas.microsoft.com/office/powerpoint/2010/main" val="1523869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541161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Contact with the perfection of </a:t>
            </a:r>
            <a:br>
              <a:rPr lang="en-US" sz="4400" dirty="0"/>
            </a:br>
            <a:r>
              <a:rPr lang="en-US" sz="4400" dirty="0"/>
              <a:t>Christ has several effects: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4100" y="2006600"/>
            <a:ext cx="65913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Confirms our imperfection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Provides a vision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3200" dirty="0">
                <a:latin typeface="Lato" charset="0"/>
                <a:ea typeface="Lato" charset="0"/>
                <a:cs typeface="Lato" charset="0"/>
              </a:rPr>
              <a:t>Provides a measure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6000" b="1" dirty="0">
                <a:latin typeface="Lato" charset="0"/>
                <a:ea typeface="Lato" charset="0"/>
                <a:cs typeface="Lato" charset="0"/>
              </a:rPr>
              <a:t>Offers a choice</a:t>
            </a:r>
          </a:p>
        </p:txBody>
      </p:sp>
    </p:spTree>
    <p:extLst>
      <p:ext uri="{BB962C8B-B14F-4D97-AF65-F5344CB8AC3E}">
        <p14:creationId xmlns:p14="http://schemas.microsoft.com/office/powerpoint/2010/main" val="782661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738" y="465439"/>
            <a:ext cx="8702565" cy="4236288"/>
          </a:xfrm>
        </p:spPr>
        <p:txBody>
          <a:bodyPr>
            <a:normAutofit/>
          </a:bodyPr>
          <a:lstStyle/>
          <a:p>
            <a:r>
              <a:rPr lang="en-US" sz="4800" dirty="0"/>
              <a:t>Perfection is expressed/described </a:t>
            </a:r>
            <a:br>
              <a:rPr lang="en-US" sz="4800" dirty="0"/>
            </a:br>
            <a:r>
              <a:rPr lang="en-US" sz="4800" dirty="0"/>
              <a:t>as virtues </a:t>
            </a:r>
            <a:r>
              <a:rPr lang="mr-IN" sz="4800" dirty="0"/>
              <a:t>–</a:t>
            </a:r>
            <a:r>
              <a:rPr lang="en-US" sz="4800" dirty="0"/>
              <a:t> Love, Joy, Peace, etc.</a:t>
            </a:r>
            <a:br>
              <a:rPr lang="en-US" sz="4800" dirty="0"/>
            </a:br>
            <a:r>
              <a:rPr lang="en-US" sz="2400" dirty="0"/>
              <a:t>  </a:t>
            </a:r>
            <a:br>
              <a:rPr lang="en-US" sz="2400" dirty="0"/>
            </a:br>
            <a:r>
              <a:rPr lang="en-US" sz="4800" b="0" dirty="0"/>
              <a:t>(Galatians 5:13-25)</a:t>
            </a:r>
          </a:p>
        </p:txBody>
      </p:sp>
    </p:spTree>
    <p:extLst>
      <p:ext uri="{BB962C8B-B14F-4D97-AF65-F5344CB8AC3E}">
        <p14:creationId xmlns:p14="http://schemas.microsoft.com/office/powerpoint/2010/main" val="1774273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Perfection  </a:t>
            </a:r>
            <a:r>
              <a:rPr lang="en-US" sz="5400" b="0" dirty="0"/>
              <a:t>=</a:t>
            </a:r>
            <a:r>
              <a:rPr lang="en-US" sz="5400" dirty="0"/>
              <a:t>  Christlikeness</a:t>
            </a:r>
          </a:p>
        </p:txBody>
      </p:sp>
    </p:spTree>
    <p:extLst>
      <p:ext uri="{BB962C8B-B14F-4D97-AF65-F5344CB8AC3E}">
        <p14:creationId xmlns:p14="http://schemas.microsoft.com/office/powerpoint/2010/main" val="2042715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401461"/>
          </a:xfrm>
        </p:spPr>
        <p:txBody>
          <a:bodyPr>
            <a:normAutofit/>
          </a:bodyPr>
          <a:lstStyle/>
          <a:p>
            <a:r>
              <a:rPr lang="en-US" sz="5400" dirty="0"/>
              <a:t>THE CHOICE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2755900" y="1689100"/>
            <a:ext cx="1625600" cy="113030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896515" y="1689100"/>
            <a:ext cx="1625600" cy="1130300"/>
          </a:xfrm>
          <a:prstGeom prst="straightConnector1">
            <a:avLst/>
          </a:prstGeom>
          <a:ln w="76200"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55077" y="3060810"/>
            <a:ext cx="28601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Lato" charset="0"/>
                <a:ea typeface="Lato" charset="0"/>
                <a:cs typeface="Lato" charset="0"/>
              </a:rPr>
              <a:t>Follow after </a:t>
            </a:r>
          </a:p>
          <a:p>
            <a:pPr algn="ctr"/>
            <a:r>
              <a:rPr lang="en-US" sz="4000" dirty="0">
                <a:latin typeface="Lato" charset="0"/>
                <a:ea typeface="Lato" charset="0"/>
                <a:cs typeface="Lato" charset="0"/>
              </a:rPr>
              <a:t>imperfection</a:t>
            </a:r>
            <a:endParaRPr lang="en-US" sz="3600" dirty="0"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90432" y="3090561"/>
            <a:ext cx="24858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Lato" charset="0"/>
                <a:ea typeface="Lato" charset="0"/>
                <a:cs typeface="Lato" charset="0"/>
              </a:rPr>
              <a:t>Strive after</a:t>
            </a:r>
          </a:p>
          <a:p>
            <a:pPr algn="ctr"/>
            <a:r>
              <a:rPr lang="en-US" sz="4000" dirty="0">
                <a:latin typeface="Lato" charset="0"/>
                <a:ea typeface="Lato" charset="0"/>
                <a:cs typeface="Lato" charset="0"/>
              </a:rPr>
              <a:t>perfection</a:t>
            </a:r>
            <a:endParaRPr lang="en-US" sz="3600" dirty="0">
              <a:latin typeface="Lato" charset="0"/>
              <a:ea typeface="Lato" charset="0"/>
              <a:cs typeface="Lat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Two Kinds of Perfection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b="1" dirty="0"/>
              <a:t> </a:t>
            </a:r>
            <a:r>
              <a:rPr lang="en-US" sz="5400" b="1" dirty="0"/>
              <a:t>Conditional Perfection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1652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2692399"/>
            <a:ext cx="7913430" cy="2009327"/>
          </a:xfrm>
        </p:spPr>
        <p:txBody>
          <a:bodyPr>
            <a:normAutofit/>
          </a:bodyPr>
          <a:lstStyle/>
          <a:p>
            <a:r>
              <a:rPr lang="en-US" sz="5400" dirty="0"/>
              <a:t>What’s wrong with the title?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650" y="1035916"/>
            <a:ext cx="5854700" cy="177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821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2739"/>
            <a:ext cx="9144000" cy="4236288"/>
          </a:xfrm>
        </p:spPr>
        <p:txBody>
          <a:bodyPr>
            <a:normAutofit/>
          </a:bodyPr>
          <a:lstStyle/>
          <a:p>
            <a:r>
              <a:rPr lang="en-US" b="0" dirty="0"/>
              <a:t>Our “perfect” condition is bestowed upon us </a:t>
            </a:r>
            <a:br>
              <a:rPr lang="en-US" b="0" dirty="0"/>
            </a:br>
            <a:r>
              <a:rPr lang="en-US" dirty="0"/>
              <a:t>as a gift from God based on our faith in Jesus.</a:t>
            </a:r>
          </a:p>
        </p:txBody>
      </p:sp>
    </p:spTree>
    <p:extLst>
      <p:ext uri="{BB962C8B-B14F-4D97-AF65-F5344CB8AC3E}">
        <p14:creationId xmlns:p14="http://schemas.microsoft.com/office/powerpoint/2010/main" val="1012307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Two Kinds of Perfection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Conditional Perfection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800" b="1" dirty="0"/>
              <a:t> </a:t>
            </a:r>
            <a:r>
              <a:rPr lang="en-US" sz="6000" b="1" dirty="0"/>
              <a:t>Actual Perfection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30024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sz="4400" b="0" dirty="0"/>
              <a:t>Actual perfection is the visible progress </a:t>
            </a:r>
            <a:br>
              <a:rPr lang="en-US" sz="4400" b="0" dirty="0"/>
            </a:br>
            <a:r>
              <a:rPr lang="en-US" sz="4400" b="0" dirty="0"/>
              <a:t>we make as we </a:t>
            </a:r>
            <a:r>
              <a:rPr lang="en-US" sz="4400" dirty="0"/>
              <a:t>pursue Christlikeness.</a:t>
            </a:r>
          </a:p>
        </p:txBody>
      </p:sp>
    </p:spTree>
    <p:extLst>
      <p:ext uri="{BB962C8B-B14F-4D97-AF65-F5344CB8AC3E}">
        <p14:creationId xmlns:p14="http://schemas.microsoft.com/office/powerpoint/2010/main" val="312020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b="0" dirty="0"/>
              <a:t>Confusion occurs when people try to </a:t>
            </a:r>
            <a:br>
              <a:rPr lang="en-US" b="0" dirty="0"/>
            </a:br>
            <a:r>
              <a:rPr lang="en-US" b="0" dirty="0"/>
              <a:t>achieve </a:t>
            </a:r>
            <a:r>
              <a:rPr lang="en-US" u="sng" dirty="0"/>
              <a:t>conditional</a:t>
            </a:r>
            <a:r>
              <a:rPr lang="en-US" b="0" dirty="0"/>
              <a:t> perfection through </a:t>
            </a:r>
            <a:br>
              <a:rPr lang="en-US" b="0" dirty="0"/>
            </a:br>
            <a:r>
              <a:rPr lang="en-US" b="0" dirty="0"/>
              <a:t>the practice of striving for </a:t>
            </a:r>
            <a:r>
              <a:rPr lang="en-US" u="sng" dirty="0"/>
              <a:t>actual</a:t>
            </a:r>
            <a:r>
              <a:rPr lang="en-US" b="0" dirty="0"/>
              <a:t> perfection.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689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b="0" dirty="0"/>
              <a:t>QUESTION</a:t>
            </a:r>
            <a:br>
              <a:rPr lang="en-US" b="0" dirty="0"/>
            </a:br>
            <a:br>
              <a:rPr lang="en-US" sz="3200" dirty="0"/>
            </a:br>
            <a:r>
              <a:rPr lang="en-US" sz="4400" dirty="0"/>
              <a:t>If I am considered perfect in Christ,</a:t>
            </a:r>
            <a:br>
              <a:rPr lang="en-US" sz="4400" dirty="0"/>
            </a:br>
            <a:r>
              <a:rPr lang="en-US" sz="4400" dirty="0"/>
              <a:t>why bother seeking actual perfection?</a:t>
            </a:r>
          </a:p>
        </p:txBody>
      </p:sp>
    </p:spTree>
    <p:extLst>
      <p:ext uri="{BB962C8B-B14F-4D97-AF65-F5344CB8AC3E}">
        <p14:creationId xmlns:p14="http://schemas.microsoft.com/office/powerpoint/2010/main" val="489661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sz="4800" b="0" dirty="0"/>
              <a:t>How will I spend the </a:t>
            </a:r>
            <a:r>
              <a:rPr lang="en-US" sz="4800" dirty="0"/>
              <a:t>rest of my life?</a:t>
            </a:r>
          </a:p>
        </p:txBody>
      </p:sp>
    </p:spTree>
    <p:extLst>
      <p:ext uri="{BB962C8B-B14F-4D97-AF65-F5344CB8AC3E}">
        <p14:creationId xmlns:p14="http://schemas.microsoft.com/office/powerpoint/2010/main" val="1734862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7 Reasons to Pursue Actual Perfection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97973" y="1146335"/>
            <a:ext cx="7913687" cy="3642243"/>
          </a:xfrm>
        </p:spPr>
        <p:txBody>
          <a:bodyPr>
            <a:noAutofit/>
          </a:bodyPr>
          <a:lstStyle/>
          <a:p>
            <a:pPr marL="742950" indent="-742950">
              <a:lnSpc>
                <a:spcPct val="130000"/>
              </a:lnSpc>
              <a:buFont typeface="+mj-lt"/>
              <a:buAutoNum type="arabicPeriod"/>
            </a:pPr>
            <a:r>
              <a:rPr lang="en-US" sz="4400" dirty="0"/>
              <a:t>Express Faith</a:t>
            </a:r>
          </a:p>
          <a:p>
            <a:pPr marL="742950" indent="-742950">
              <a:lnSpc>
                <a:spcPct val="130000"/>
              </a:lnSpc>
              <a:buFont typeface="+mj-lt"/>
              <a:buAutoNum type="arabicPeriod"/>
            </a:pPr>
            <a:r>
              <a:rPr lang="en-US" sz="4400" dirty="0"/>
              <a:t>Provide a Witness</a:t>
            </a:r>
          </a:p>
          <a:p>
            <a:pPr marL="742950" indent="-742950">
              <a:lnSpc>
                <a:spcPct val="130000"/>
              </a:lnSpc>
              <a:buFont typeface="+mj-lt"/>
              <a:buAutoNum type="arabicPeriod"/>
            </a:pPr>
            <a:r>
              <a:rPr lang="en-US" sz="4400" dirty="0"/>
              <a:t>Experience Christ</a:t>
            </a:r>
          </a:p>
          <a:p>
            <a:pPr marL="742950" indent="-742950">
              <a:lnSpc>
                <a:spcPct val="130000"/>
              </a:lnSpc>
              <a:buFont typeface="+mj-lt"/>
              <a:buAutoNum type="arabicPeriod"/>
            </a:pPr>
            <a:r>
              <a:rPr lang="en-US" sz="4400" dirty="0"/>
              <a:t>Experience Heaven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65658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7 Reasons to Pursue Actual Perfection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742950" indent="-742950">
              <a:lnSpc>
                <a:spcPct val="130000"/>
              </a:lnSpc>
              <a:buFont typeface="+mj-lt"/>
              <a:buAutoNum type="arabicPeriod" startAt="5"/>
            </a:pPr>
            <a:r>
              <a:rPr lang="en-US" sz="4400" dirty="0"/>
              <a:t>Guard against the world</a:t>
            </a:r>
          </a:p>
          <a:p>
            <a:pPr marL="742950" indent="-742950">
              <a:lnSpc>
                <a:spcPct val="130000"/>
              </a:lnSpc>
              <a:buFont typeface="+mj-lt"/>
              <a:buAutoNum type="arabicPeriod" startAt="5"/>
            </a:pPr>
            <a:r>
              <a:rPr lang="en-US" sz="4400" dirty="0"/>
              <a:t>Most perfect thing to do</a:t>
            </a:r>
          </a:p>
          <a:p>
            <a:pPr marL="742950" indent="-742950">
              <a:lnSpc>
                <a:spcPct val="130000"/>
              </a:lnSpc>
              <a:buFont typeface="+mj-lt"/>
              <a:buAutoNum type="arabicPeriod" startAt="5"/>
            </a:pPr>
            <a:r>
              <a:rPr lang="en-US" sz="4400" dirty="0"/>
              <a:t>A rewarding pursuit</a:t>
            </a:r>
          </a:p>
        </p:txBody>
      </p:sp>
    </p:spTree>
    <p:extLst>
      <p:ext uri="{BB962C8B-B14F-4D97-AF65-F5344CB8AC3E}">
        <p14:creationId xmlns:p14="http://schemas.microsoft.com/office/powerpoint/2010/main" val="461761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300" y="0"/>
            <a:ext cx="3834433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285" y="465439"/>
            <a:ext cx="7913430" cy="1985661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Two ways for self-improvement </a:t>
            </a:r>
            <a:br>
              <a:rPr lang="en-US" sz="4800" dirty="0"/>
            </a:br>
            <a:r>
              <a:rPr lang="en-US" sz="4800" dirty="0"/>
              <a:t>for atheists and humanists: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2399" y="2185085"/>
            <a:ext cx="6979315" cy="245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5400" dirty="0">
                <a:latin typeface="Lato" charset="0"/>
                <a:ea typeface="Lato" charset="0"/>
                <a:cs typeface="Lato" charset="0"/>
              </a:rPr>
              <a:t>1. Be your best self</a:t>
            </a:r>
            <a:br>
              <a:rPr lang="en-US" sz="5400" dirty="0">
                <a:latin typeface="Lato" charset="0"/>
                <a:ea typeface="Lato" charset="0"/>
                <a:cs typeface="Lato" charset="0"/>
              </a:rPr>
            </a:br>
            <a:r>
              <a:rPr lang="en-US" sz="5400" dirty="0">
                <a:latin typeface="Lato" charset="0"/>
                <a:ea typeface="Lato" charset="0"/>
                <a:cs typeface="Lato" charset="0"/>
              </a:rPr>
              <a:t>2. I’m OK, you’re OK</a:t>
            </a:r>
          </a:p>
        </p:txBody>
      </p:sp>
    </p:spTree>
    <p:extLst>
      <p:ext uri="{BB962C8B-B14F-4D97-AF65-F5344CB8AC3E}">
        <p14:creationId xmlns:p14="http://schemas.microsoft.com/office/powerpoint/2010/main" val="154754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b="0" dirty="0"/>
              <a:t>Eastern religions seek self-improvement</a:t>
            </a:r>
            <a:br>
              <a:rPr lang="en-US" b="0" dirty="0"/>
            </a:br>
            <a:r>
              <a:rPr lang="en-US" b="0" dirty="0"/>
              <a:t>through self-denial to the point of </a:t>
            </a:r>
            <a:br>
              <a:rPr lang="en-US" b="0" dirty="0"/>
            </a:br>
            <a:r>
              <a:rPr lang="en-US" dirty="0"/>
              <a:t>disconnecting self from the material world.</a:t>
            </a:r>
          </a:p>
        </p:txBody>
      </p:sp>
    </p:spTree>
    <p:extLst>
      <p:ext uri="{BB962C8B-B14F-4D97-AF65-F5344CB8AC3E}">
        <p14:creationId xmlns:p14="http://schemas.microsoft.com/office/powerpoint/2010/main" val="186983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sz="4400" b="0" dirty="0"/>
              <a:t>For Jews and Muslims perfection is more </a:t>
            </a:r>
            <a:br>
              <a:rPr lang="en-US" sz="4400" b="0" dirty="0"/>
            </a:br>
            <a:r>
              <a:rPr lang="en-US" sz="4400" dirty="0"/>
              <a:t>a</a:t>
            </a:r>
            <a:r>
              <a:rPr lang="en-US" sz="4400" b="0" dirty="0"/>
              <a:t> </a:t>
            </a:r>
            <a:r>
              <a:rPr lang="en-US" sz="4400" dirty="0"/>
              <a:t>corporate than a personal experience.</a:t>
            </a:r>
          </a:p>
        </p:txBody>
      </p:sp>
    </p:spTree>
    <p:extLst>
      <p:ext uri="{BB962C8B-B14F-4D97-AF65-F5344CB8AC3E}">
        <p14:creationId xmlns:p14="http://schemas.microsoft.com/office/powerpoint/2010/main" val="63121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5439"/>
            <a:ext cx="9144000" cy="4236288"/>
          </a:xfrm>
        </p:spPr>
        <p:txBody>
          <a:bodyPr>
            <a:normAutofit/>
          </a:bodyPr>
          <a:lstStyle/>
          <a:p>
            <a:r>
              <a:rPr lang="en-US" sz="4400" b="0" dirty="0"/>
              <a:t>For pagans and those who worship forces</a:t>
            </a:r>
            <a:br>
              <a:rPr lang="en-US" sz="4400" b="0" dirty="0"/>
            </a:br>
            <a:r>
              <a:rPr lang="en-US" sz="4400" b="0" dirty="0"/>
              <a:t>in nature, perfection does not exist,</a:t>
            </a:r>
            <a:br>
              <a:rPr lang="en-US" sz="4400" b="0" dirty="0"/>
            </a:br>
            <a:r>
              <a:rPr lang="en-US" sz="4400" dirty="0"/>
              <a:t>survival and appeasing their gods </a:t>
            </a:r>
            <a:br>
              <a:rPr lang="en-US" sz="4400" dirty="0"/>
            </a:br>
            <a:r>
              <a:rPr lang="en-US" sz="4400" dirty="0"/>
              <a:t>is best to hope for.</a:t>
            </a:r>
          </a:p>
        </p:txBody>
      </p:sp>
    </p:spTree>
    <p:extLst>
      <p:ext uri="{BB962C8B-B14F-4D97-AF65-F5344CB8AC3E}">
        <p14:creationId xmlns:p14="http://schemas.microsoft.com/office/powerpoint/2010/main" val="1045293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Christians and Perfection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5310" y="1251437"/>
            <a:ext cx="8544911" cy="364224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300"/>
              </a:spcAft>
            </a:pPr>
            <a:r>
              <a:rPr lang="en-US" sz="4000" dirty="0"/>
              <a:t>See perfection in Christ</a:t>
            </a:r>
          </a:p>
          <a:p>
            <a:pPr>
              <a:spcAft>
                <a:spcPts val="300"/>
              </a:spcAft>
            </a:pPr>
            <a:r>
              <a:rPr lang="en-US" sz="4000" dirty="0"/>
              <a:t>Know it cannot be attained</a:t>
            </a:r>
          </a:p>
          <a:p>
            <a:pPr>
              <a:spcAft>
                <a:spcPts val="300"/>
              </a:spcAft>
            </a:pPr>
            <a:r>
              <a:rPr lang="en-US" sz="4000" dirty="0"/>
              <a:t>Understand that perfect peace among nations will not happen</a:t>
            </a:r>
          </a:p>
          <a:p>
            <a:pPr>
              <a:spcAft>
                <a:spcPts val="300"/>
              </a:spcAft>
            </a:pPr>
            <a:r>
              <a:rPr lang="en-US" sz="4000" dirty="0"/>
              <a:t>Realize that perfection is not based on blessings and riches</a:t>
            </a:r>
          </a:p>
        </p:txBody>
      </p:sp>
    </p:spTree>
    <p:extLst>
      <p:ext uri="{BB962C8B-B14F-4D97-AF65-F5344CB8AC3E}">
        <p14:creationId xmlns:p14="http://schemas.microsoft.com/office/powerpoint/2010/main" val="98560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205979"/>
            <a:ext cx="8450317" cy="857250"/>
          </a:xfrm>
        </p:spPr>
        <p:txBody>
          <a:bodyPr>
            <a:normAutofit/>
          </a:bodyPr>
          <a:lstStyle/>
          <a:p>
            <a:r>
              <a:rPr lang="en-US" dirty="0"/>
              <a:t>What is the Christian’s Attitude and Approach?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800" b="1" dirty="0"/>
              <a:t>Perfection is the absolute standard of the Christian life</a:t>
            </a:r>
          </a:p>
        </p:txBody>
      </p:sp>
    </p:spTree>
    <p:extLst>
      <p:ext uri="{BB962C8B-B14F-4D97-AF65-F5344CB8AC3E}">
        <p14:creationId xmlns:p14="http://schemas.microsoft.com/office/powerpoint/2010/main" val="582727813"/>
      </p:ext>
    </p:extLst>
  </p:cSld>
  <p:clrMapOvr>
    <a:masterClrMapping/>
  </p:clrMapOvr>
</p:sld>
</file>

<file path=ppt/theme/theme1.xml><?xml version="1.0" encoding="utf-8"?>
<a:theme xmlns:a="http://schemas.openxmlformats.org/drawingml/2006/main" name="With Title">
  <a:themeElements>
    <a:clrScheme name="All White">
      <a:dk1>
        <a:srgbClr val="FFFFFF"/>
      </a:dk1>
      <a:lt1>
        <a:srgbClr val="FFFFFF"/>
      </a:lt1>
      <a:dk2>
        <a:srgbClr val="FFFFFF"/>
      </a:dk2>
      <a:lt2>
        <a:srgbClr val="F8F8F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433</Words>
  <Application>Microsoft Macintosh PowerPoint</Application>
  <PresentationFormat>On-screen Show (16:9)</PresentationFormat>
  <Paragraphs>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Lato</vt:lpstr>
      <vt:lpstr>Lato Black</vt:lpstr>
      <vt:lpstr>Lato Regular</vt:lpstr>
      <vt:lpstr>With Title</vt:lpstr>
      <vt:lpstr>PowerPoint Presentation</vt:lpstr>
      <vt:lpstr>What’s wrong with the title?</vt:lpstr>
      <vt:lpstr>PowerPoint Presentation</vt:lpstr>
      <vt:lpstr>Two ways for self-improvement  for atheists and humanists:</vt:lpstr>
      <vt:lpstr>Eastern religions seek self-improvement through self-denial to the point of  disconnecting self from the material world.</vt:lpstr>
      <vt:lpstr>For Jews and Muslims perfection is more  a corporate than a personal experience.</vt:lpstr>
      <vt:lpstr>For pagans and those who worship forces in nature, perfection does not exist, survival and appeasing their gods  is best to hope for.</vt:lpstr>
      <vt:lpstr>Christians and Perfection</vt:lpstr>
      <vt:lpstr>What is the Christian’s Attitude and Approach?</vt:lpstr>
      <vt:lpstr>We try to be perfect, like Jesus, as a way of showing our faith in Him.</vt:lpstr>
      <vt:lpstr>What is the Christian’s Attitude and Approach?</vt:lpstr>
      <vt:lpstr>Contact with the perfection of  Christ has several effects:</vt:lpstr>
      <vt:lpstr>Contact with the perfection of  Christ has several effects:</vt:lpstr>
      <vt:lpstr>Contact with the perfection of  Christ has several effects:</vt:lpstr>
      <vt:lpstr>Contact with the perfection of  Christ has several effects:</vt:lpstr>
      <vt:lpstr>Perfection is expressed/described  as virtues – Love, Joy, Peace, etc.    (Galatians 5:13-25)</vt:lpstr>
      <vt:lpstr>Perfection  =  Christlikeness</vt:lpstr>
      <vt:lpstr>THE CHOICE</vt:lpstr>
      <vt:lpstr>Two Kinds of Perfection</vt:lpstr>
      <vt:lpstr>Our “perfect” condition is bestowed upon us  as a gift from God based on our faith in Jesus.</vt:lpstr>
      <vt:lpstr>Two Kinds of Perfection</vt:lpstr>
      <vt:lpstr>Actual perfection is the visible progress  we make as we pursue Christlikeness.</vt:lpstr>
      <vt:lpstr>Confusion occurs when people try to  achieve conditional perfection through  the practice of striving for actual perfection.</vt:lpstr>
      <vt:lpstr>QUESTION  If I am considered perfect in Christ, why bother seeking actual perfection?</vt:lpstr>
      <vt:lpstr>How will I spend the rest of my life?</vt:lpstr>
      <vt:lpstr>7 Reasons to Pursue Actual Perfection</vt:lpstr>
      <vt:lpstr>7 Reasons to Pursue Actual Perfection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HalBook</dc:creator>
  <cp:lastModifiedBy>Mark Knowles</cp:lastModifiedBy>
  <cp:revision>63</cp:revision>
  <dcterms:created xsi:type="dcterms:W3CDTF">2014-04-30T18:34:38Z</dcterms:created>
  <dcterms:modified xsi:type="dcterms:W3CDTF">2020-04-28T20:44:29Z</dcterms:modified>
</cp:coreProperties>
</file>