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286" r:id="rId4"/>
    <p:sldId id="287" r:id="rId5"/>
    <p:sldId id="288" r:id="rId6"/>
    <p:sldId id="289" r:id="rId7"/>
    <p:sldId id="290" r:id="rId8"/>
    <p:sldId id="291" r:id="rId9"/>
    <p:sldId id="292" r:id="rId10"/>
    <p:sldId id="293" r:id="rId11"/>
    <p:sldId id="294"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12B"/>
    <a:srgbClr val="012649"/>
    <a:srgbClr val="245A84"/>
    <a:srgbClr val="024B50"/>
    <a:srgbClr val="374A4C"/>
    <a:srgbClr val="8C5C47"/>
    <a:srgbClr val="664543"/>
    <a:srgbClr val="43221B"/>
    <a:srgbClr val="466265"/>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p:restoredTop sz="94633"/>
  </p:normalViewPr>
  <p:slideViewPr>
    <p:cSldViewPr snapToGrid="0" snapToObjects="1">
      <p:cViewPr varScale="1">
        <p:scale>
          <a:sx n="120" d="100"/>
          <a:sy n="120" d="100"/>
        </p:scale>
        <p:origin x="816"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D9371-21D4-C841-BEAA-C1AE6A33E5DC}" type="datetimeFigureOut">
              <a:rPr lang="en-US" smtClean="0"/>
              <a:t>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81263-AA12-9648-AA24-983F7CE86D5A}" type="slidenum">
              <a:rPr lang="en-US" smtClean="0"/>
              <a:t>‹#›</a:t>
            </a:fld>
            <a:endParaRPr lang="en-US"/>
          </a:p>
        </p:txBody>
      </p:sp>
    </p:spTree>
    <p:extLst>
      <p:ext uri="{BB962C8B-B14F-4D97-AF65-F5344CB8AC3E}">
        <p14:creationId xmlns:p14="http://schemas.microsoft.com/office/powerpoint/2010/main" val="64366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1263-AA12-9648-AA24-983F7CE86D5A}" type="slidenum">
              <a:rPr lang="en-US" smtClean="0"/>
              <a:t>1</a:t>
            </a:fld>
            <a:endParaRPr lang="en-US"/>
          </a:p>
        </p:txBody>
      </p:sp>
    </p:spTree>
    <p:extLst>
      <p:ext uri="{BB962C8B-B14F-4D97-AF65-F5344CB8AC3E}">
        <p14:creationId xmlns:p14="http://schemas.microsoft.com/office/powerpoint/2010/main" val="1188155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1869387"/>
            <a:ext cx="3924746"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76105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190835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776585"/>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9D212B"/>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9D212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0699" y="1420092"/>
            <a:ext cx="2781301" cy="3088113"/>
          </a:xfrm>
        </p:spPr>
        <p:txBody>
          <a:bodyPr>
            <a:normAutofit lnSpcReduction="10000"/>
          </a:bodyPr>
          <a:lstStyle/>
          <a:p>
            <a:r>
              <a:rPr lang="en-US" dirty="0"/>
              <a:t>4</a:t>
            </a:r>
          </a:p>
        </p:txBody>
      </p:sp>
      <p:sp>
        <p:nvSpPr>
          <p:cNvPr id="3" name="Subtitle 2"/>
          <p:cNvSpPr>
            <a:spLocks noGrp="1"/>
          </p:cNvSpPr>
          <p:nvPr>
            <p:ph type="subTitle" idx="1"/>
          </p:nvPr>
        </p:nvSpPr>
        <p:spPr>
          <a:xfrm>
            <a:off x="3175001" y="2344201"/>
            <a:ext cx="5448300" cy="1239893"/>
          </a:xfrm>
        </p:spPr>
        <p:txBody>
          <a:bodyPr/>
          <a:lstStyle/>
          <a:p>
            <a:r>
              <a:rPr lang="en-US" sz="5400" dirty="0"/>
              <a:t>His Last Command</a:t>
            </a:r>
            <a:endParaRPr lang="en-US" sz="4400" dirty="0"/>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856" y="429598"/>
            <a:ext cx="8835655" cy="3680039"/>
          </a:xfrm>
        </p:spPr>
        <p:txBody>
          <a:bodyPr>
            <a:normAutofit/>
          </a:bodyPr>
          <a:lstStyle/>
          <a:p>
            <a:r>
              <a:rPr lang="en-US" sz="4400" dirty="0"/>
              <a:t>And there is salvation in no one else; for there is no other name under heaven that has been given among men by which we must be saved.”</a:t>
            </a:r>
          </a:p>
        </p:txBody>
      </p:sp>
      <p:sp>
        <p:nvSpPr>
          <p:cNvPr id="3" name="Text Placeholder 2"/>
          <p:cNvSpPr>
            <a:spLocks noGrp="1"/>
          </p:cNvSpPr>
          <p:nvPr>
            <p:ph type="body" sz="quarter" idx="11"/>
          </p:nvPr>
        </p:nvSpPr>
        <p:spPr/>
        <p:txBody>
          <a:bodyPr/>
          <a:lstStyle/>
          <a:p>
            <a:r>
              <a:rPr lang="en-US" dirty="0"/>
              <a:t>- Acts 4:12</a:t>
            </a:r>
          </a:p>
        </p:txBody>
      </p:sp>
    </p:spTree>
    <p:extLst>
      <p:ext uri="{BB962C8B-B14F-4D97-AF65-F5344CB8AC3E}">
        <p14:creationId xmlns:p14="http://schemas.microsoft.com/office/powerpoint/2010/main" val="67608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Things That Changed</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2800" dirty="0"/>
              <a:t>Absolute exclusivity in religion</a:t>
            </a:r>
          </a:p>
          <a:p>
            <a:pPr marL="514350" indent="-514350">
              <a:buFont typeface="+mj-lt"/>
              <a:buAutoNum type="arabicPeriod"/>
            </a:pPr>
            <a:r>
              <a:rPr lang="en-US" sz="4000" b="1" dirty="0"/>
              <a:t>A final solution is offered</a:t>
            </a:r>
          </a:p>
        </p:txBody>
      </p:sp>
    </p:spTree>
    <p:extLst>
      <p:ext uri="{BB962C8B-B14F-4D97-AF65-F5344CB8AC3E}">
        <p14:creationId xmlns:p14="http://schemas.microsoft.com/office/powerpoint/2010/main" val="167424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5439"/>
            <a:ext cx="3314699" cy="4236288"/>
          </a:xfrm>
        </p:spPr>
        <p:txBody>
          <a:bodyPr/>
          <a:lstStyle/>
          <a:p>
            <a:pPr algn="r"/>
            <a:r>
              <a:rPr lang="en-US" dirty="0"/>
              <a:t>A Final </a:t>
            </a:r>
            <a:br>
              <a:rPr lang="en-US" dirty="0"/>
            </a:br>
            <a:r>
              <a:rPr lang="en-US" dirty="0"/>
              <a:t>Solution for</a:t>
            </a:r>
          </a:p>
        </p:txBody>
      </p:sp>
      <p:sp>
        <p:nvSpPr>
          <p:cNvPr id="3" name="Title 1"/>
          <p:cNvSpPr txBox="1">
            <a:spLocks/>
          </p:cNvSpPr>
          <p:nvPr/>
        </p:nvSpPr>
        <p:spPr>
          <a:xfrm>
            <a:off x="3040239" y="342173"/>
            <a:ext cx="1262821"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sz="16600" b="0" dirty="0">
                <a:latin typeface="Lato Light" charset="0"/>
                <a:ea typeface="Lato Light" charset="0"/>
                <a:cs typeface="Lato Light" charset="0"/>
              </a:rPr>
              <a:t>{</a:t>
            </a:r>
          </a:p>
        </p:txBody>
      </p:sp>
      <p:sp>
        <p:nvSpPr>
          <p:cNvPr id="4" name="Title 1"/>
          <p:cNvSpPr txBox="1">
            <a:spLocks/>
          </p:cNvSpPr>
          <p:nvPr/>
        </p:nvSpPr>
        <p:spPr>
          <a:xfrm>
            <a:off x="4208930" y="395962"/>
            <a:ext cx="4409434"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pPr algn="l"/>
            <a:r>
              <a:rPr lang="en-US" sz="3600" dirty="0"/>
              <a:t>Sin</a:t>
            </a:r>
          </a:p>
          <a:p>
            <a:pPr algn="l"/>
            <a:endParaRPr lang="en-US" sz="3600" dirty="0"/>
          </a:p>
          <a:p>
            <a:pPr algn="l"/>
            <a:endParaRPr lang="en-US" sz="3600" dirty="0"/>
          </a:p>
          <a:p>
            <a:pPr algn="l"/>
            <a:r>
              <a:rPr lang="en-US" sz="3600" dirty="0"/>
              <a:t>Death</a:t>
            </a:r>
          </a:p>
        </p:txBody>
      </p:sp>
    </p:spTree>
    <p:extLst>
      <p:ext uri="{BB962C8B-B14F-4D97-AF65-F5344CB8AC3E}">
        <p14:creationId xmlns:p14="http://schemas.microsoft.com/office/powerpoint/2010/main" val="197256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3285" y="429598"/>
            <a:ext cx="8739962" cy="3680039"/>
          </a:xfrm>
        </p:spPr>
        <p:txBody>
          <a:bodyPr>
            <a:normAutofit/>
          </a:bodyPr>
          <a:lstStyle/>
          <a:p>
            <a:r>
              <a:rPr lang="en-US" sz="4000" dirty="0"/>
              <a:t>As for the days of our life, they contain seventy years, </a:t>
            </a:r>
          </a:p>
          <a:p>
            <a:r>
              <a:rPr lang="en-US" sz="4000" dirty="0"/>
              <a:t>Or if due to strength, eighty years, </a:t>
            </a:r>
          </a:p>
          <a:p>
            <a:r>
              <a:rPr lang="en-US" sz="4000" dirty="0"/>
              <a:t>Yet their pride is but labor and sorrow; </a:t>
            </a:r>
          </a:p>
          <a:p>
            <a:r>
              <a:rPr lang="en-US" sz="4000" dirty="0"/>
              <a:t>For soon it is gone and we fly away.</a:t>
            </a:r>
          </a:p>
        </p:txBody>
      </p:sp>
      <p:sp>
        <p:nvSpPr>
          <p:cNvPr id="3" name="Text Placeholder 2"/>
          <p:cNvSpPr>
            <a:spLocks noGrp="1"/>
          </p:cNvSpPr>
          <p:nvPr>
            <p:ph type="body" sz="quarter" idx="11"/>
          </p:nvPr>
        </p:nvSpPr>
        <p:spPr/>
        <p:txBody>
          <a:bodyPr/>
          <a:lstStyle/>
          <a:p>
            <a:r>
              <a:rPr lang="en-US" dirty="0"/>
              <a:t>- Psalm 90:10</a:t>
            </a:r>
          </a:p>
        </p:txBody>
      </p:sp>
    </p:spTree>
    <p:extLst>
      <p:ext uri="{BB962C8B-B14F-4D97-AF65-F5344CB8AC3E}">
        <p14:creationId xmlns:p14="http://schemas.microsoft.com/office/powerpoint/2010/main" val="83274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856" y="429598"/>
            <a:ext cx="8888818" cy="3680039"/>
          </a:xfrm>
        </p:spPr>
        <p:txBody>
          <a:bodyPr>
            <a:normAutofit/>
          </a:bodyPr>
          <a:lstStyle/>
          <a:p>
            <a:r>
              <a:rPr lang="en-US" sz="4000" dirty="0"/>
              <a:t>Peter said to them, “Repent, and each of you be baptized in the name of Jesus Christ for the forgiveness of your sins; and you will receive the gift of the Holy Spirit.</a:t>
            </a:r>
          </a:p>
        </p:txBody>
      </p:sp>
      <p:sp>
        <p:nvSpPr>
          <p:cNvPr id="3" name="Text Placeholder 2"/>
          <p:cNvSpPr>
            <a:spLocks noGrp="1"/>
          </p:cNvSpPr>
          <p:nvPr>
            <p:ph type="body" sz="quarter" idx="11"/>
          </p:nvPr>
        </p:nvSpPr>
        <p:spPr/>
        <p:txBody>
          <a:bodyPr/>
          <a:lstStyle/>
          <a:p>
            <a:r>
              <a:rPr lang="en-US" dirty="0"/>
              <a:t>- Acts 2:38</a:t>
            </a:r>
          </a:p>
        </p:txBody>
      </p:sp>
    </p:spTree>
    <p:extLst>
      <p:ext uri="{BB962C8B-B14F-4D97-AF65-F5344CB8AC3E}">
        <p14:creationId xmlns:p14="http://schemas.microsoft.com/office/powerpoint/2010/main" val="33595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5439"/>
            <a:ext cx="3314699" cy="4236288"/>
          </a:xfrm>
        </p:spPr>
        <p:txBody>
          <a:bodyPr/>
          <a:lstStyle/>
          <a:p>
            <a:pPr algn="r"/>
            <a:r>
              <a:rPr lang="en-US"/>
              <a:t>A Final </a:t>
            </a:r>
            <a:br>
              <a:rPr lang="en-US"/>
            </a:br>
            <a:r>
              <a:rPr lang="en-US"/>
              <a:t>Solution for</a:t>
            </a:r>
          </a:p>
        </p:txBody>
      </p:sp>
      <p:sp>
        <p:nvSpPr>
          <p:cNvPr id="3" name="Title 1"/>
          <p:cNvSpPr txBox="1">
            <a:spLocks/>
          </p:cNvSpPr>
          <p:nvPr/>
        </p:nvSpPr>
        <p:spPr>
          <a:xfrm>
            <a:off x="3040239" y="342173"/>
            <a:ext cx="1262821"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sz="16600" b="0" dirty="0">
                <a:latin typeface="Lato Light" charset="0"/>
                <a:ea typeface="Lato Light" charset="0"/>
                <a:cs typeface="Lato Light" charset="0"/>
              </a:rPr>
              <a:t>{</a:t>
            </a:r>
          </a:p>
        </p:txBody>
      </p:sp>
      <p:sp>
        <p:nvSpPr>
          <p:cNvPr id="4" name="Title 1"/>
          <p:cNvSpPr txBox="1">
            <a:spLocks/>
          </p:cNvSpPr>
          <p:nvPr/>
        </p:nvSpPr>
        <p:spPr>
          <a:xfrm>
            <a:off x="4208930" y="395962"/>
            <a:ext cx="4409434"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pPr algn="l"/>
            <a:r>
              <a:rPr lang="en-US" sz="3600" dirty="0"/>
              <a:t>Sin </a:t>
            </a:r>
            <a:r>
              <a:rPr lang="is-IS" sz="3600" b="0" dirty="0"/>
              <a:t>→ Forgiveness</a:t>
            </a:r>
            <a:endParaRPr lang="en-US" sz="3600" b="0" dirty="0"/>
          </a:p>
          <a:p>
            <a:pPr algn="l"/>
            <a:endParaRPr lang="en-US" sz="3600" dirty="0"/>
          </a:p>
          <a:p>
            <a:pPr algn="l"/>
            <a:endParaRPr lang="en-US" sz="3600" dirty="0"/>
          </a:p>
          <a:p>
            <a:pPr algn="l"/>
            <a:r>
              <a:rPr lang="en-US" sz="3600" dirty="0"/>
              <a:t>Death</a:t>
            </a:r>
          </a:p>
        </p:txBody>
      </p:sp>
    </p:spTree>
    <p:extLst>
      <p:ext uri="{BB962C8B-B14F-4D97-AF65-F5344CB8AC3E}">
        <p14:creationId xmlns:p14="http://schemas.microsoft.com/office/powerpoint/2010/main" val="26611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8223" y="429598"/>
            <a:ext cx="8867554" cy="3680039"/>
          </a:xfrm>
        </p:spPr>
        <p:txBody>
          <a:bodyPr>
            <a:normAutofit lnSpcReduction="10000"/>
          </a:bodyPr>
          <a:lstStyle/>
          <a:p>
            <a:r>
              <a:rPr lang="en-US" sz="4000" baseline="30000" dirty="0"/>
              <a:t>13</a:t>
            </a:r>
            <a:r>
              <a:rPr lang="en-US" sz="4000" dirty="0"/>
              <a:t> for if you are living according to the flesh, you must die; but if by the Spirit you are putting to death the deeds of the body, you will live. </a:t>
            </a:r>
            <a:r>
              <a:rPr lang="en-US" sz="4000" baseline="30000" dirty="0"/>
              <a:t>14</a:t>
            </a:r>
            <a:r>
              <a:rPr lang="en-US" sz="4000" dirty="0"/>
              <a:t> For all who are being led by the Spirit of God, these are sons of God.</a:t>
            </a:r>
          </a:p>
        </p:txBody>
      </p:sp>
      <p:sp>
        <p:nvSpPr>
          <p:cNvPr id="3" name="Text Placeholder 2"/>
          <p:cNvSpPr>
            <a:spLocks noGrp="1"/>
          </p:cNvSpPr>
          <p:nvPr>
            <p:ph type="body" sz="quarter" idx="11"/>
          </p:nvPr>
        </p:nvSpPr>
        <p:spPr/>
        <p:txBody>
          <a:bodyPr/>
          <a:lstStyle/>
          <a:p>
            <a:r>
              <a:rPr lang="en-US" dirty="0"/>
              <a:t>- Romans 8:13-14</a:t>
            </a:r>
          </a:p>
        </p:txBody>
      </p:sp>
    </p:spTree>
    <p:extLst>
      <p:ext uri="{BB962C8B-B14F-4D97-AF65-F5344CB8AC3E}">
        <p14:creationId xmlns:p14="http://schemas.microsoft.com/office/powerpoint/2010/main" val="60536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5815" y="429598"/>
            <a:ext cx="8633636" cy="3680039"/>
          </a:xfrm>
        </p:spPr>
        <p:txBody>
          <a:bodyPr>
            <a:normAutofit fontScale="92500" lnSpcReduction="10000"/>
          </a:bodyPr>
          <a:lstStyle/>
          <a:p>
            <a:r>
              <a:rPr lang="en-US" sz="4000" baseline="30000" dirty="0"/>
              <a:t>39</a:t>
            </a:r>
            <a:r>
              <a:rPr lang="en-US" sz="4000" dirty="0"/>
              <a:t> This is the will of Him who sent Me, that of all that He has given Me I lose nothing, but raise it up on the last day. </a:t>
            </a:r>
            <a:br>
              <a:rPr lang="en-US" sz="4000" dirty="0"/>
            </a:br>
            <a:r>
              <a:rPr lang="en-US" sz="4000" baseline="30000" dirty="0"/>
              <a:t>40</a:t>
            </a:r>
            <a:r>
              <a:rPr lang="en-US" sz="4000" dirty="0"/>
              <a:t> For this is the will of My Father, that everyone who beholds the Son and believes in Him will have eternal life, and I Myself will raise him up on the last day.”</a:t>
            </a:r>
          </a:p>
        </p:txBody>
      </p:sp>
      <p:sp>
        <p:nvSpPr>
          <p:cNvPr id="3" name="Text Placeholder 2"/>
          <p:cNvSpPr>
            <a:spLocks noGrp="1"/>
          </p:cNvSpPr>
          <p:nvPr>
            <p:ph type="body" sz="quarter" idx="11"/>
          </p:nvPr>
        </p:nvSpPr>
        <p:spPr/>
        <p:txBody>
          <a:bodyPr/>
          <a:lstStyle/>
          <a:p>
            <a:r>
              <a:rPr lang="en-US" dirty="0"/>
              <a:t>- John 6:39-40</a:t>
            </a:r>
          </a:p>
        </p:txBody>
      </p:sp>
    </p:spTree>
    <p:extLst>
      <p:ext uri="{BB962C8B-B14F-4D97-AF65-F5344CB8AC3E}">
        <p14:creationId xmlns:p14="http://schemas.microsoft.com/office/powerpoint/2010/main" val="123023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5439"/>
            <a:ext cx="3314699" cy="4236288"/>
          </a:xfrm>
        </p:spPr>
        <p:txBody>
          <a:bodyPr/>
          <a:lstStyle/>
          <a:p>
            <a:pPr algn="r"/>
            <a:r>
              <a:rPr lang="en-US"/>
              <a:t>A Final </a:t>
            </a:r>
            <a:br>
              <a:rPr lang="en-US"/>
            </a:br>
            <a:r>
              <a:rPr lang="en-US"/>
              <a:t>Solution for</a:t>
            </a:r>
          </a:p>
        </p:txBody>
      </p:sp>
      <p:sp>
        <p:nvSpPr>
          <p:cNvPr id="3" name="Title 1"/>
          <p:cNvSpPr txBox="1">
            <a:spLocks/>
          </p:cNvSpPr>
          <p:nvPr/>
        </p:nvSpPr>
        <p:spPr>
          <a:xfrm>
            <a:off x="3040239" y="342173"/>
            <a:ext cx="1262821"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sz="16600" b="0" dirty="0">
                <a:latin typeface="Lato Light" charset="0"/>
                <a:ea typeface="Lato Light" charset="0"/>
                <a:cs typeface="Lato Light" charset="0"/>
              </a:rPr>
              <a:t>{</a:t>
            </a:r>
          </a:p>
        </p:txBody>
      </p:sp>
      <p:sp>
        <p:nvSpPr>
          <p:cNvPr id="4" name="Title 1"/>
          <p:cNvSpPr txBox="1">
            <a:spLocks/>
          </p:cNvSpPr>
          <p:nvPr/>
        </p:nvSpPr>
        <p:spPr>
          <a:xfrm>
            <a:off x="4208930" y="395962"/>
            <a:ext cx="4766982"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pPr algn="l"/>
            <a:r>
              <a:rPr lang="en-US" sz="3600" dirty="0"/>
              <a:t>Sin </a:t>
            </a:r>
            <a:r>
              <a:rPr lang="is-IS" sz="3600" b="0" dirty="0"/>
              <a:t>→ Forgiveness</a:t>
            </a:r>
            <a:endParaRPr lang="en-US" sz="3600" b="0" dirty="0"/>
          </a:p>
          <a:p>
            <a:pPr algn="l"/>
            <a:endParaRPr lang="en-US" sz="3600" dirty="0"/>
          </a:p>
          <a:p>
            <a:pPr algn="l"/>
            <a:endParaRPr lang="en-US" sz="3600" dirty="0"/>
          </a:p>
          <a:p>
            <a:pPr algn="l"/>
            <a:r>
              <a:rPr lang="en-US" sz="3600" dirty="0"/>
              <a:t>Death </a:t>
            </a:r>
            <a:r>
              <a:rPr lang="is-IS" sz="3600" b="0" dirty="0"/>
              <a:t>→ Resurrection</a:t>
            </a:r>
            <a:endParaRPr lang="en-US" sz="3600" dirty="0"/>
          </a:p>
        </p:txBody>
      </p:sp>
    </p:spTree>
    <p:extLst>
      <p:ext uri="{BB962C8B-B14F-4D97-AF65-F5344CB8AC3E}">
        <p14:creationId xmlns:p14="http://schemas.microsoft.com/office/powerpoint/2010/main" val="108018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Things That Changed</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2800" dirty="0"/>
              <a:t>Absolute exclusivity in religion</a:t>
            </a:r>
          </a:p>
          <a:p>
            <a:pPr marL="514350" indent="-514350">
              <a:buFont typeface="+mj-lt"/>
              <a:buAutoNum type="arabicPeriod"/>
            </a:pPr>
            <a:r>
              <a:rPr lang="en-US" sz="2800" dirty="0"/>
              <a:t>A final solution is offered</a:t>
            </a:r>
          </a:p>
          <a:p>
            <a:pPr marL="514350" indent="-514350">
              <a:buFont typeface="+mj-lt"/>
              <a:buAutoNum type="arabicPeriod"/>
            </a:pPr>
            <a:r>
              <a:rPr lang="en-US" sz="4400" b="1" dirty="0"/>
              <a:t>The world had to choose</a:t>
            </a:r>
          </a:p>
        </p:txBody>
      </p:sp>
    </p:spTree>
    <p:extLst>
      <p:ext uri="{BB962C8B-B14F-4D97-AF65-F5344CB8AC3E}">
        <p14:creationId xmlns:p14="http://schemas.microsoft.com/office/powerpoint/2010/main" val="198929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4570884" cy="5143500"/>
          </a:xfrm>
          <a:prstGeom prst="rect">
            <a:avLst/>
          </a:prstGeom>
        </p:spPr>
      </p:pic>
    </p:spTree>
    <p:extLst>
      <p:ext uri="{BB962C8B-B14F-4D97-AF65-F5344CB8AC3E}">
        <p14:creationId xmlns:p14="http://schemas.microsoft.com/office/powerpoint/2010/main" val="203964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327" y="429598"/>
            <a:ext cx="8867552" cy="3680039"/>
          </a:xfrm>
        </p:spPr>
        <p:txBody>
          <a:bodyPr>
            <a:normAutofit/>
          </a:bodyPr>
          <a:lstStyle/>
          <a:p>
            <a:r>
              <a:rPr lang="en-US" sz="4000" dirty="0"/>
              <a:t>He who has believed and has been baptized shall be saved; but he who has disbelieved shall be condemned.</a:t>
            </a:r>
          </a:p>
        </p:txBody>
      </p:sp>
      <p:sp>
        <p:nvSpPr>
          <p:cNvPr id="3" name="Text Placeholder 2"/>
          <p:cNvSpPr>
            <a:spLocks noGrp="1"/>
          </p:cNvSpPr>
          <p:nvPr>
            <p:ph type="body" sz="quarter" idx="11"/>
          </p:nvPr>
        </p:nvSpPr>
        <p:spPr/>
        <p:txBody>
          <a:bodyPr/>
          <a:lstStyle/>
          <a:p>
            <a:r>
              <a:rPr lang="en-US" dirty="0"/>
              <a:t>- Mark 16:16</a:t>
            </a:r>
          </a:p>
        </p:txBody>
      </p:sp>
    </p:spTree>
    <p:extLst>
      <p:ext uri="{BB962C8B-B14F-4D97-AF65-F5344CB8AC3E}">
        <p14:creationId xmlns:p14="http://schemas.microsoft.com/office/powerpoint/2010/main" val="22069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Choice is:</a:t>
            </a:r>
          </a:p>
        </p:txBody>
      </p:sp>
      <p:sp>
        <p:nvSpPr>
          <p:cNvPr id="3" name="Text Placeholder 2"/>
          <p:cNvSpPr>
            <a:spLocks noGrp="1"/>
          </p:cNvSpPr>
          <p:nvPr>
            <p:ph type="body" sz="quarter" idx="10"/>
          </p:nvPr>
        </p:nvSpPr>
        <p:spPr>
          <a:xfrm>
            <a:off x="598488" y="1251437"/>
            <a:ext cx="3469247" cy="3642243"/>
          </a:xfrm>
        </p:spPr>
        <p:txBody>
          <a:bodyPr>
            <a:normAutofit/>
          </a:bodyPr>
          <a:lstStyle/>
          <a:p>
            <a:pPr>
              <a:lnSpc>
                <a:spcPct val="150000"/>
              </a:lnSpc>
            </a:pPr>
            <a:r>
              <a:rPr lang="en-US" sz="4400" dirty="0"/>
              <a:t>Exclusive</a:t>
            </a:r>
          </a:p>
          <a:p>
            <a:pPr>
              <a:lnSpc>
                <a:spcPct val="150000"/>
              </a:lnSpc>
            </a:pPr>
            <a:r>
              <a:rPr lang="en-US" sz="4400" dirty="0"/>
              <a:t>Terrifying</a:t>
            </a:r>
          </a:p>
          <a:p>
            <a:pPr>
              <a:lnSpc>
                <a:spcPct val="150000"/>
              </a:lnSpc>
            </a:pPr>
            <a:r>
              <a:rPr lang="en-US" sz="4400" dirty="0"/>
              <a:t>Attacks</a:t>
            </a:r>
            <a:endParaRPr lang="en-US" sz="3600" dirty="0"/>
          </a:p>
        </p:txBody>
      </p:sp>
      <p:sp>
        <p:nvSpPr>
          <p:cNvPr id="4" name="Text Placeholder 2"/>
          <p:cNvSpPr txBox="1">
            <a:spLocks/>
          </p:cNvSpPr>
          <p:nvPr/>
        </p:nvSpPr>
        <p:spPr>
          <a:xfrm>
            <a:off x="4166441" y="1265745"/>
            <a:ext cx="3469247"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4400" dirty="0"/>
              <a:t>Demanding</a:t>
            </a:r>
          </a:p>
          <a:p>
            <a:pPr>
              <a:lnSpc>
                <a:spcPct val="150000"/>
              </a:lnSpc>
            </a:pPr>
            <a:r>
              <a:rPr lang="en-US" sz="4400" dirty="0"/>
              <a:t>Weighty</a:t>
            </a:r>
          </a:p>
          <a:p>
            <a:pPr>
              <a:lnSpc>
                <a:spcPct val="150000"/>
              </a:lnSpc>
            </a:pPr>
            <a:r>
              <a:rPr lang="en-US" sz="4400" dirty="0"/>
              <a:t>Provocative</a:t>
            </a:r>
            <a:endParaRPr lang="en-US" sz="3600" dirty="0"/>
          </a:p>
        </p:txBody>
      </p:sp>
    </p:spTree>
    <p:extLst>
      <p:ext uri="{BB962C8B-B14F-4D97-AF65-F5344CB8AC3E}">
        <p14:creationId xmlns:p14="http://schemas.microsoft.com/office/powerpoint/2010/main" val="191944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061" y="429598"/>
            <a:ext cx="8931348" cy="3680039"/>
          </a:xfrm>
        </p:spPr>
        <p:txBody>
          <a:bodyPr>
            <a:normAutofit/>
          </a:bodyPr>
          <a:lstStyle/>
          <a:p>
            <a:r>
              <a:rPr lang="en-US" sz="4400" dirty="0"/>
              <a:t>So then, those who had received his word were baptized; and that day there were added about three thousand souls.</a:t>
            </a:r>
          </a:p>
        </p:txBody>
      </p:sp>
      <p:sp>
        <p:nvSpPr>
          <p:cNvPr id="3" name="Text Placeholder 2"/>
          <p:cNvSpPr>
            <a:spLocks noGrp="1"/>
          </p:cNvSpPr>
          <p:nvPr>
            <p:ph type="body" sz="quarter" idx="11"/>
          </p:nvPr>
        </p:nvSpPr>
        <p:spPr/>
        <p:txBody>
          <a:bodyPr/>
          <a:lstStyle/>
          <a:p>
            <a:r>
              <a:rPr lang="en-US" dirty="0"/>
              <a:t>- Acts 2:41</a:t>
            </a:r>
          </a:p>
        </p:txBody>
      </p:sp>
    </p:spTree>
    <p:extLst>
      <p:ext uri="{BB962C8B-B14F-4D97-AF65-F5344CB8AC3E}">
        <p14:creationId xmlns:p14="http://schemas.microsoft.com/office/powerpoint/2010/main" val="72673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a:xfrm>
            <a:off x="116958" y="1251437"/>
            <a:ext cx="8888819" cy="3642243"/>
          </a:xfrm>
        </p:spPr>
        <p:txBody>
          <a:bodyPr>
            <a:normAutofit lnSpcReduction="10000"/>
          </a:bodyPr>
          <a:lstStyle/>
          <a:p>
            <a:r>
              <a:rPr lang="en-US" sz="3600" dirty="0"/>
              <a:t>Jesus’ final command is a turning point </a:t>
            </a:r>
            <a:br>
              <a:rPr lang="en-US" sz="3600" dirty="0"/>
            </a:br>
            <a:r>
              <a:rPr lang="en-US" sz="3600" dirty="0"/>
              <a:t>in human history because it:</a:t>
            </a:r>
          </a:p>
          <a:p>
            <a:pPr lvl="1">
              <a:lnSpc>
                <a:spcPct val="150000"/>
              </a:lnSpc>
            </a:pPr>
            <a:r>
              <a:rPr lang="en-US" sz="3600" dirty="0"/>
              <a:t>Establishes Jesus as the only Savior</a:t>
            </a:r>
          </a:p>
          <a:p>
            <a:pPr lvl="1">
              <a:lnSpc>
                <a:spcPct val="150000"/>
              </a:lnSpc>
            </a:pPr>
            <a:r>
              <a:rPr lang="en-US" sz="3600" dirty="0"/>
              <a:t>Reveals God’s solution to sin and death</a:t>
            </a:r>
          </a:p>
          <a:p>
            <a:pPr lvl="1">
              <a:lnSpc>
                <a:spcPct val="150000"/>
              </a:lnSpc>
            </a:pPr>
            <a:r>
              <a:rPr lang="en-US" sz="3600" dirty="0"/>
              <a:t>Offers a clear choice to mankind</a:t>
            </a:r>
          </a:p>
        </p:txBody>
      </p:sp>
    </p:spTree>
    <p:extLst>
      <p:ext uri="{BB962C8B-B14F-4D97-AF65-F5344CB8AC3E}">
        <p14:creationId xmlns:p14="http://schemas.microsoft.com/office/powerpoint/2010/main" val="105164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0" dirty="0"/>
              <a:t>Everyone </a:t>
            </a:r>
            <a:r>
              <a:rPr lang="en-US" sz="6000" u="sng" dirty="0"/>
              <a:t>must</a:t>
            </a:r>
            <a:r>
              <a:rPr lang="en-US" sz="6000" b="0" dirty="0"/>
              <a:t> choose!</a:t>
            </a:r>
          </a:p>
        </p:txBody>
      </p:sp>
    </p:spTree>
    <p:extLst>
      <p:ext uri="{BB962C8B-B14F-4D97-AF65-F5344CB8AC3E}">
        <p14:creationId xmlns:p14="http://schemas.microsoft.com/office/powerpoint/2010/main" val="201118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8223" y="429598"/>
            <a:ext cx="8856921" cy="3680039"/>
          </a:xfrm>
        </p:spPr>
        <p:txBody>
          <a:bodyPr>
            <a:normAutofit fontScale="92500" lnSpcReduction="20000"/>
          </a:bodyPr>
          <a:lstStyle/>
          <a:p>
            <a:r>
              <a:rPr lang="en-US" sz="3600" baseline="30000" dirty="0"/>
              <a:t>10</a:t>
            </a:r>
            <a:r>
              <a:rPr lang="en-US" sz="3600" dirty="0"/>
              <a:t> And as they were gazing intently into the sky while He was going, behold, two men in white clothing stood beside them. </a:t>
            </a:r>
            <a:br>
              <a:rPr lang="en-US" sz="3600" dirty="0"/>
            </a:br>
            <a:r>
              <a:rPr lang="en-US" sz="3600" baseline="30000" dirty="0"/>
              <a:t>11</a:t>
            </a:r>
            <a:r>
              <a:rPr lang="en-US" sz="3600" dirty="0"/>
              <a:t> They also said, “Men of Galilee, why do you stand looking into the sky? This Jesus, who has been taken up from you into heaven, will come in just the same way as you have watched Him go into heaven.”</a:t>
            </a:r>
          </a:p>
        </p:txBody>
      </p:sp>
      <p:sp>
        <p:nvSpPr>
          <p:cNvPr id="3" name="Text Placeholder 2"/>
          <p:cNvSpPr>
            <a:spLocks noGrp="1"/>
          </p:cNvSpPr>
          <p:nvPr>
            <p:ph type="body" sz="quarter" idx="11"/>
          </p:nvPr>
        </p:nvSpPr>
        <p:spPr/>
        <p:txBody>
          <a:bodyPr/>
          <a:lstStyle/>
          <a:p>
            <a:r>
              <a:rPr lang="en-US" dirty="0"/>
              <a:t>- Acts 1:10-11</a:t>
            </a:r>
          </a:p>
        </p:txBody>
      </p:sp>
    </p:spTree>
    <p:extLst>
      <p:ext uri="{BB962C8B-B14F-4D97-AF65-F5344CB8AC3E}">
        <p14:creationId xmlns:p14="http://schemas.microsoft.com/office/powerpoint/2010/main" val="85003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489" y="429598"/>
            <a:ext cx="8782492" cy="3680039"/>
          </a:xfrm>
        </p:spPr>
        <p:txBody>
          <a:bodyPr>
            <a:normAutofit fontScale="92500" lnSpcReduction="10000"/>
          </a:bodyPr>
          <a:lstStyle/>
          <a:p>
            <a:r>
              <a:rPr lang="en-US" sz="4000" baseline="30000" dirty="0"/>
              <a:t>16</a:t>
            </a:r>
            <a:r>
              <a:rPr lang="en-US" sz="4000" dirty="0"/>
              <a:t> But the eleven disciples proceeded to Galilee, to the mountain which Jesus had designated. </a:t>
            </a:r>
            <a:r>
              <a:rPr lang="en-US" sz="4000" baseline="30000" dirty="0"/>
              <a:t>17</a:t>
            </a:r>
            <a:r>
              <a:rPr lang="en-US" sz="4000" dirty="0"/>
              <a:t> When they saw Him, they worshiped Him; but some were doubtful. </a:t>
            </a:r>
            <a:r>
              <a:rPr lang="en-US" sz="4000" baseline="30000" dirty="0"/>
              <a:t>18</a:t>
            </a:r>
            <a:r>
              <a:rPr lang="en-US" sz="4000" dirty="0"/>
              <a:t> And Jesus came up and spoke to them, saying, “All authority has been given to Me in heaven and on earth.</a:t>
            </a:r>
          </a:p>
        </p:txBody>
      </p:sp>
      <p:sp>
        <p:nvSpPr>
          <p:cNvPr id="3" name="Text Placeholder 2"/>
          <p:cNvSpPr>
            <a:spLocks noGrp="1"/>
          </p:cNvSpPr>
          <p:nvPr>
            <p:ph type="body" sz="quarter" idx="11"/>
          </p:nvPr>
        </p:nvSpPr>
        <p:spPr/>
        <p:txBody>
          <a:bodyPr/>
          <a:lstStyle/>
          <a:p>
            <a:r>
              <a:rPr lang="en-US" dirty="0"/>
              <a:t>- Matthew 28:16-18</a:t>
            </a:r>
          </a:p>
        </p:txBody>
      </p:sp>
    </p:spTree>
    <p:extLst>
      <p:ext uri="{BB962C8B-B14F-4D97-AF65-F5344CB8AC3E}">
        <p14:creationId xmlns:p14="http://schemas.microsoft.com/office/powerpoint/2010/main" val="159479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121" y="429598"/>
            <a:ext cx="8803758" cy="3680039"/>
          </a:xfrm>
        </p:spPr>
        <p:txBody>
          <a:bodyPr>
            <a:normAutofit lnSpcReduction="10000"/>
          </a:bodyPr>
          <a:lstStyle/>
          <a:p>
            <a:r>
              <a:rPr lang="en-US" sz="4000" baseline="30000" dirty="0"/>
              <a:t>19</a:t>
            </a:r>
            <a:r>
              <a:rPr lang="en-US" sz="4000" dirty="0"/>
              <a:t> Go therefore and make disciples of all the nations, baptizing them in the name of the Father and the Son and the Holy Spirit, </a:t>
            </a:r>
            <a:r>
              <a:rPr lang="en-US" sz="4000" baseline="30000" dirty="0"/>
              <a:t>20</a:t>
            </a:r>
            <a:r>
              <a:rPr lang="en-US" sz="4000" dirty="0"/>
              <a:t> teaching them to observe all that I commanded you; and lo, I am with you always, even to the end of the age.”</a:t>
            </a:r>
          </a:p>
        </p:txBody>
      </p:sp>
      <p:sp>
        <p:nvSpPr>
          <p:cNvPr id="3" name="Text Placeholder 2"/>
          <p:cNvSpPr>
            <a:spLocks noGrp="1"/>
          </p:cNvSpPr>
          <p:nvPr>
            <p:ph type="body" sz="quarter" idx="11"/>
          </p:nvPr>
        </p:nvSpPr>
        <p:spPr/>
        <p:txBody>
          <a:bodyPr/>
          <a:lstStyle/>
          <a:p>
            <a:r>
              <a:rPr lang="en-US" dirty="0"/>
              <a:t>- Matthew 28:19-20</a:t>
            </a:r>
          </a:p>
        </p:txBody>
      </p:sp>
    </p:spTree>
    <p:extLst>
      <p:ext uri="{BB962C8B-B14F-4D97-AF65-F5344CB8AC3E}">
        <p14:creationId xmlns:p14="http://schemas.microsoft.com/office/powerpoint/2010/main" val="133837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327" y="429598"/>
            <a:ext cx="8910082" cy="3680039"/>
          </a:xfrm>
        </p:spPr>
        <p:txBody>
          <a:bodyPr>
            <a:normAutofit/>
          </a:bodyPr>
          <a:lstStyle/>
          <a:p>
            <a:r>
              <a:rPr lang="en-US" sz="4400" dirty="0"/>
              <a:t>He who has believed and has been baptized shall be saved; but he who has disbelieved shall be condemned.</a:t>
            </a:r>
          </a:p>
        </p:txBody>
      </p:sp>
      <p:sp>
        <p:nvSpPr>
          <p:cNvPr id="3" name="Text Placeholder 2"/>
          <p:cNvSpPr>
            <a:spLocks noGrp="1"/>
          </p:cNvSpPr>
          <p:nvPr>
            <p:ph type="body" sz="quarter" idx="11"/>
          </p:nvPr>
        </p:nvSpPr>
        <p:spPr/>
        <p:txBody>
          <a:bodyPr/>
          <a:lstStyle/>
          <a:p>
            <a:r>
              <a:rPr lang="en-US" dirty="0"/>
              <a:t>- Mark 16:16</a:t>
            </a:r>
          </a:p>
        </p:txBody>
      </p:sp>
    </p:spTree>
    <p:extLst>
      <p:ext uri="{BB962C8B-B14F-4D97-AF65-F5344CB8AC3E}">
        <p14:creationId xmlns:p14="http://schemas.microsoft.com/office/powerpoint/2010/main" val="79098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856" y="429598"/>
            <a:ext cx="8878185" cy="3680039"/>
          </a:xfrm>
        </p:spPr>
        <p:txBody>
          <a:bodyPr>
            <a:normAutofit fontScale="92500" lnSpcReduction="10000"/>
          </a:bodyPr>
          <a:lstStyle/>
          <a:p>
            <a:r>
              <a:rPr lang="en-US" sz="4000" baseline="30000" dirty="0"/>
              <a:t>17</a:t>
            </a:r>
            <a:r>
              <a:rPr lang="en-US" sz="4000" dirty="0"/>
              <a:t> These signs will accompany those who have believed: in My name they will cast out demons, they will speak with new tongues; </a:t>
            </a:r>
            <a:r>
              <a:rPr lang="en-US" sz="4000" baseline="30000" dirty="0"/>
              <a:t>18</a:t>
            </a:r>
            <a:r>
              <a:rPr lang="en-US" sz="4000" dirty="0"/>
              <a:t> they will pick up serpents, and if they drink any deadly poison, it will not hurt them; they will lay hands on the sick, and they will recover.”</a:t>
            </a:r>
          </a:p>
        </p:txBody>
      </p:sp>
      <p:sp>
        <p:nvSpPr>
          <p:cNvPr id="3" name="Text Placeholder 2"/>
          <p:cNvSpPr>
            <a:spLocks noGrp="1"/>
          </p:cNvSpPr>
          <p:nvPr>
            <p:ph type="body" sz="quarter" idx="11"/>
          </p:nvPr>
        </p:nvSpPr>
        <p:spPr/>
        <p:txBody>
          <a:bodyPr/>
          <a:lstStyle/>
          <a:p>
            <a:r>
              <a:rPr lang="en-US" dirty="0"/>
              <a:t>- Mark 16:17-18</a:t>
            </a:r>
          </a:p>
        </p:txBody>
      </p:sp>
    </p:spTree>
    <p:extLst>
      <p:ext uri="{BB962C8B-B14F-4D97-AF65-F5344CB8AC3E}">
        <p14:creationId xmlns:p14="http://schemas.microsoft.com/office/powerpoint/2010/main" val="97750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 Parts of the Command</a:t>
            </a:r>
          </a:p>
        </p:txBody>
      </p:sp>
      <p:sp>
        <p:nvSpPr>
          <p:cNvPr id="3" name="Text Placeholder 2"/>
          <p:cNvSpPr>
            <a:spLocks noGrp="1"/>
          </p:cNvSpPr>
          <p:nvPr>
            <p:ph type="body" sz="quarter" idx="10"/>
          </p:nvPr>
        </p:nvSpPr>
        <p:spPr/>
        <p:txBody>
          <a:bodyPr>
            <a:normAutofit/>
          </a:bodyPr>
          <a:lstStyle/>
          <a:p>
            <a:pPr marL="514350" indent="-514350">
              <a:lnSpc>
                <a:spcPct val="150000"/>
              </a:lnSpc>
              <a:buFont typeface="+mj-lt"/>
              <a:buAutoNum type="arabicPeriod"/>
            </a:pPr>
            <a:r>
              <a:rPr lang="en-US" sz="4800" dirty="0"/>
              <a:t>Tell the Good News</a:t>
            </a:r>
          </a:p>
          <a:p>
            <a:pPr marL="514350" indent="-514350">
              <a:lnSpc>
                <a:spcPct val="150000"/>
              </a:lnSpc>
              <a:buFont typeface="+mj-lt"/>
              <a:buAutoNum type="arabicPeriod"/>
            </a:pPr>
            <a:r>
              <a:rPr lang="en-US" sz="4800" dirty="0"/>
              <a:t>Baptize believers</a:t>
            </a:r>
          </a:p>
          <a:p>
            <a:pPr marL="514350" indent="-514350">
              <a:lnSpc>
                <a:spcPct val="150000"/>
              </a:lnSpc>
              <a:buFont typeface="+mj-lt"/>
              <a:buAutoNum type="arabicPeriod"/>
            </a:pPr>
            <a:r>
              <a:rPr lang="en-US" sz="4800" dirty="0"/>
              <a:t>Teach the converts</a:t>
            </a:r>
            <a:endParaRPr lang="en-US" sz="4000" dirty="0"/>
          </a:p>
        </p:txBody>
      </p:sp>
    </p:spTree>
    <p:extLst>
      <p:ext uri="{BB962C8B-B14F-4D97-AF65-F5344CB8AC3E}">
        <p14:creationId xmlns:p14="http://schemas.microsoft.com/office/powerpoint/2010/main" val="193714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Things That Changed</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4000" b="1" dirty="0"/>
              <a:t>Absolute exclusivity in religion</a:t>
            </a:r>
          </a:p>
        </p:txBody>
      </p:sp>
    </p:spTree>
    <p:extLst>
      <p:ext uri="{BB962C8B-B14F-4D97-AF65-F5344CB8AC3E}">
        <p14:creationId xmlns:p14="http://schemas.microsoft.com/office/powerpoint/2010/main" val="220970676"/>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720</Words>
  <Application>Microsoft Macintosh PowerPoint</Application>
  <PresentationFormat>On-screen Show (16:9)</PresentationFormat>
  <Paragraphs>74</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Lato Black</vt:lpstr>
      <vt:lpstr>Lato Light</vt:lpstr>
      <vt:lpstr>Lato Regular</vt:lpstr>
      <vt:lpstr>With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3 Parts of the Command</vt:lpstr>
      <vt:lpstr>3 Things That Changed</vt:lpstr>
      <vt:lpstr>PowerPoint Presentation</vt:lpstr>
      <vt:lpstr>3 Things That Changed</vt:lpstr>
      <vt:lpstr>A Final  Solution for</vt:lpstr>
      <vt:lpstr>PowerPoint Presentation</vt:lpstr>
      <vt:lpstr>PowerPoint Presentation</vt:lpstr>
      <vt:lpstr>A Final  Solution for</vt:lpstr>
      <vt:lpstr>PowerPoint Presentation</vt:lpstr>
      <vt:lpstr>PowerPoint Presentation</vt:lpstr>
      <vt:lpstr>A Final  Solution for</vt:lpstr>
      <vt:lpstr>3 Things That Changed</vt:lpstr>
      <vt:lpstr>PowerPoint Presentation</vt:lpstr>
      <vt:lpstr>The Choice is:</vt:lpstr>
      <vt:lpstr>PowerPoint Presentation</vt:lpstr>
      <vt:lpstr>Summary</vt:lpstr>
      <vt:lpstr>Everyone must choose!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Mark Knowles</cp:lastModifiedBy>
  <cp:revision>133</cp:revision>
  <dcterms:created xsi:type="dcterms:W3CDTF">2014-04-30T18:34:38Z</dcterms:created>
  <dcterms:modified xsi:type="dcterms:W3CDTF">2020-04-21T01:17:03Z</dcterms:modified>
</cp:coreProperties>
</file>